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21"/>
  </p:notesMasterIdLst>
  <p:handoutMasterIdLst>
    <p:handoutMasterId r:id="rId22"/>
  </p:handoutMasterIdLst>
  <p:sldIdLst>
    <p:sldId id="279" r:id="rId2"/>
    <p:sldId id="282" r:id="rId3"/>
    <p:sldId id="286" r:id="rId4"/>
    <p:sldId id="287" r:id="rId5"/>
    <p:sldId id="288" r:id="rId6"/>
    <p:sldId id="290" r:id="rId7"/>
    <p:sldId id="291" r:id="rId8"/>
    <p:sldId id="292" r:id="rId9"/>
    <p:sldId id="295" r:id="rId10"/>
    <p:sldId id="296" r:id="rId11"/>
    <p:sldId id="297" r:id="rId12"/>
    <p:sldId id="298" r:id="rId13"/>
    <p:sldId id="299" r:id="rId14"/>
    <p:sldId id="300" r:id="rId15"/>
    <p:sldId id="309" r:id="rId16"/>
    <p:sldId id="310" r:id="rId17"/>
    <p:sldId id="312" r:id="rId18"/>
    <p:sldId id="313" r:id="rId19"/>
    <p:sldId id="314" r:id="rId2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77681" autoAdjust="0"/>
  </p:normalViewPr>
  <p:slideViewPr>
    <p:cSldViewPr>
      <p:cViewPr varScale="1">
        <p:scale>
          <a:sx n="76" d="100"/>
          <a:sy n="76" d="100"/>
        </p:scale>
        <p:origin x="102" y="360"/>
      </p:cViewPr>
      <p:guideLst>
        <p:guide orient="horz" pos="912"/>
        <p:guide pos="369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7" d="100"/>
          <a:sy n="87" d="100"/>
        </p:scale>
        <p:origin x="-3696" y="-7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1/24/2018</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This video shows a large area imaging detector.</a:t>
            </a:r>
          </a:p>
          <a:p>
            <a:r>
              <a:rPr lang="en-US" dirty="0" smtClean="0"/>
              <a:t> The top of the picture is about 100 meters away.</a:t>
            </a:r>
          </a:p>
          <a:p>
            <a:r>
              <a:rPr lang="en-US" dirty="0" smtClean="0"/>
              <a:t> The image is developed as the vehicle moves left to right.</a:t>
            </a:r>
          </a:p>
          <a:p>
            <a:r>
              <a:rPr lang="en-US" dirty="0" smtClean="0"/>
              <a:t> The reconstructed image</a:t>
            </a:r>
            <a:r>
              <a:rPr lang="en-US" baseline="0" dirty="0" smtClean="0"/>
              <a:t> moves from the right to the left so the detector appears to remain stationary.</a:t>
            </a:r>
          </a:p>
          <a:p>
            <a:r>
              <a:rPr lang="en-US" baseline="0" dirty="0" smtClean="0"/>
              <a:t> </a:t>
            </a:r>
            <a:r>
              <a:rPr lang="en-US" b="1" baseline="0" dirty="0" smtClean="0"/>
              <a:t>The detected sources are a 2 </a:t>
            </a:r>
            <a:r>
              <a:rPr lang="en-US" b="1" baseline="0" dirty="0" err="1" smtClean="0"/>
              <a:t>mCi</a:t>
            </a:r>
            <a:r>
              <a:rPr lang="en-US" b="1" baseline="0" dirty="0" smtClean="0"/>
              <a:t> source at 100 m and a 0.5 </a:t>
            </a:r>
            <a:r>
              <a:rPr lang="en-US" b="1" baseline="0" dirty="0" err="1" smtClean="0"/>
              <a:t>mCi</a:t>
            </a:r>
            <a:r>
              <a:rPr lang="en-US" b="1" baseline="0" dirty="0" smtClean="0"/>
              <a:t> source at 25m followed by a 1 </a:t>
            </a:r>
            <a:r>
              <a:rPr lang="en-US" b="1" baseline="0" dirty="0" err="1" smtClean="0"/>
              <a:t>mCi</a:t>
            </a:r>
            <a:r>
              <a:rPr lang="en-US" b="1" baseline="0" dirty="0" smtClean="0"/>
              <a:t> source at 50 m.</a:t>
            </a:r>
            <a:endParaRPr lang="en-US" b="1"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0</a:t>
            </a:fld>
            <a:endParaRPr lang="en-US"/>
          </a:p>
        </p:txBody>
      </p:sp>
    </p:spTree>
    <p:extLst>
      <p:ext uri="{BB962C8B-B14F-4D97-AF65-F5344CB8AC3E}">
        <p14:creationId xmlns:p14="http://schemas.microsoft.com/office/powerpoint/2010/main" val="391654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(Fig</a:t>
            </a:r>
            <a:r>
              <a:rPr lang="en-US" baseline="0" dirty="0" smtClean="0"/>
              <a:t> 2): Calculated respond of the </a:t>
            </a:r>
            <a:r>
              <a:rPr lang="en-US" baseline="0" dirty="0" err="1" smtClean="0"/>
              <a:t>Det</a:t>
            </a:r>
            <a:r>
              <a:rPr lang="en-US" baseline="0" dirty="0" smtClean="0"/>
              <a:t>-R and </a:t>
            </a:r>
            <a:r>
              <a:rPr lang="en-US" baseline="0" dirty="0" err="1" smtClean="0"/>
              <a:t>Det</a:t>
            </a:r>
            <a:r>
              <a:rPr lang="en-US" baseline="0" dirty="0" smtClean="0"/>
              <a:t>-L in regard to the angle of incidence for a neutron energy of 0.1 MeV</a:t>
            </a:r>
          </a:p>
          <a:p>
            <a:r>
              <a:rPr lang="en-US" baseline="0" dirty="0" smtClean="0"/>
              <a:t> (Fig 3): Same for an energy of 1.0 MeV</a:t>
            </a:r>
          </a:p>
          <a:p>
            <a:r>
              <a:rPr lang="en-US" baseline="0" dirty="0" smtClean="0"/>
              <a:t> (Fig 4): Same for an energy of 10 MeV</a:t>
            </a:r>
          </a:p>
          <a:p>
            <a:r>
              <a:rPr lang="en-US" baseline="0" dirty="0" smtClean="0"/>
              <a:t> Right: Difference between experimental results and </a:t>
            </a:r>
            <a:r>
              <a:rPr lang="en-US" baseline="0" dirty="0" err="1" smtClean="0"/>
              <a:t>MCNP</a:t>
            </a:r>
            <a:r>
              <a:rPr lang="en-US" baseline="0" dirty="0" smtClean="0"/>
              <a:t> predictions.</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9</a:t>
            </a:fld>
            <a:endParaRPr lang="en-US"/>
          </a:p>
        </p:txBody>
      </p:sp>
    </p:spTree>
    <p:extLst>
      <p:ext uri="{BB962C8B-B14F-4D97-AF65-F5344CB8AC3E}">
        <p14:creationId xmlns:p14="http://schemas.microsoft.com/office/powerpoint/2010/main" val="337921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How does this work?</a:t>
            </a:r>
          </a:p>
          <a:p>
            <a:pPr lvl="1"/>
            <a:r>
              <a:rPr lang="en-US" b="0" dirty="0" smtClean="0"/>
              <a:t> Backing out, from the scatters, where the neutrons came from.</a:t>
            </a:r>
          </a:p>
          <a:p>
            <a:pPr lvl="1"/>
            <a:r>
              <a:rPr lang="en-US" b="0" dirty="0" smtClean="0"/>
              <a:t> From the detectors, there is uncertainty in where the scatter(s) occurred.</a:t>
            </a:r>
          </a:p>
          <a:p>
            <a:pPr lvl="1"/>
            <a:r>
              <a:rPr lang="en-US" b="0" dirty="0" smtClean="0"/>
              <a:t> There is also associated energy</a:t>
            </a:r>
            <a:r>
              <a:rPr lang="en-US" b="0" baseline="0" dirty="0" smtClean="0"/>
              <a:t> uncertainty.</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10</a:t>
            </a:fld>
            <a:endParaRPr lang="en-US"/>
          </a:p>
        </p:txBody>
      </p:sp>
    </p:spTree>
    <p:extLst>
      <p:ext uri="{BB962C8B-B14F-4D97-AF65-F5344CB8AC3E}">
        <p14:creationId xmlns:p14="http://schemas.microsoft.com/office/powerpoint/2010/main" val="414890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Actual picture of the device.</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11</a:t>
            </a:fld>
            <a:endParaRPr lang="en-US"/>
          </a:p>
        </p:txBody>
      </p:sp>
    </p:spTree>
    <p:extLst>
      <p:ext uri="{BB962C8B-B14F-4D97-AF65-F5344CB8AC3E}">
        <p14:creationId xmlns:p14="http://schemas.microsoft.com/office/powerpoint/2010/main" val="289653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 Do we ever really have neutron sources without gammas?</a:t>
            </a:r>
          </a:p>
          <a:p>
            <a:r>
              <a:rPr lang="en-US" b="1" dirty="0" smtClean="0"/>
              <a:t> What is pulse</a:t>
            </a:r>
            <a:r>
              <a:rPr lang="en-US" b="1" baseline="0" dirty="0" smtClean="0"/>
              <a:t> shape discrimination and how does it work?</a:t>
            </a:r>
          </a:p>
          <a:p>
            <a:pPr lvl="1"/>
            <a:r>
              <a:rPr lang="en-US" b="0" baseline="0" dirty="0" smtClean="0"/>
              <a:t> An ability to differentiate between the type of particle (photon or neutron) which (indirectly) caused the energy deposition.</a:t>
            </a:r>
          </a:p>
          <a:p>
            <a:pPr lvl="1"/>
            <a:r>
              <a:rPr lang="en-US" b="0" baseline="0" dirty="0" smtClean="0"/>
              <a:t> For the same energy deposition, the charge created should be </a:t>
            </a:r>
            <a:r>
              <a:rPr lang="en-US" b="0" i="1" baseline="0" dirty="0" smtClean="0"/>
              <a:t>about </a:t>
            </a:r>
            <a:r>
              <a:rPr lang="en-US" b="0" baseline="0" dirty="0" smtClean="0"/>
              <a:t>the same.</a:t>
            </a:r>
          </a:p>
          <a:p>
            <a:pPr lvl="1"/>
            <a:r>
              <a:rPr lang="en-US" b="0" baseline="0" dirty="0" smtClean="0"/>
              <a:t> Rise times for pulses are the same.</a:t>
            </a:r>
          </a:p>
          <a:p>
            <a:pPr lvl="1"/>
            <a:r>
              <a:rPr lang="en-US" b="0" baseline="0" dirty="0" smtClean="0"/>
              <a:t> However, based on the mechanisms (electron from gamma or proton from (</a:t>
            </a:r>
            <a:r>
              <a:rPr lang="en-US" b="0" baseline="0" dirty="0" err="1" smtClean="0"/>
              <a:t>n,p</a:t>
            </a:r>
            <a:r>
              <a:rPr lang="en-US" b="0" baseline="0" dirty="0" smtClean="0"/>
              <a:t>)) the distribution of the energy is different.</a:t>
            </a:r>
            <a:endParaRPr lang="en-US" b="0"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12</a:t>
            </a:fld>
            <a:endParaRPr lang="en-US"/>
          </a:p>
        </p:txBody>
      </p:sp>
    </p:spTree>
    <p:extLst>
      <p:ext uri="{BB962C8B-B14F-4D97-AF65-F5344CB8AC3E}">
        <p14:creationId xmlns:p14="http://schemas.microsoft.com/office/powerpoint/2010/main" val="315355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And here are some</a:t>
            </a:r>
            <a:r>
              <a:rPr lang="en-US" baseline="0" dirty="0" smtClean="0"/>
              <a:t> images from the neutron scatter camera.</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13</a:t>
            </a:fld>
            <a:endParaRPr lang="en-US"/>
          </a:p>
        </p:txBody>
      </p:sp>
    </p:spTree>
    <p:extLst>
      <p:ext uri="{BB962C8B-B14F-4D97-AF65-F5344CB8AC3E}">
        <p14:creationId xmlns:p14="http://schemas.microsoft.com/office/powerpoint/2010/main" val="425703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 We saw all of these methods that “allow” identification of radiation sources.</a:t>
            </a:r>
            <a:r>
              <a:rPr lang="en-US" b="1" baseline="0" dirty="0"/>
              <a:t> </a:t>
            </a:r>
            <a:r>
              <a:rPr lang="en-US" b="1" baseline="0" dirty="0" smtClean="0"/>
              <a:t> But how practical are they?</a:t>
            </a:r>
          </a:p>
          <a:p>
            <a:r>
              <a:rPr lang="en-US" b="1" baseline="0" dirty="0" smtClean="0"/>
              <a:t> Can you place something at the border that takes a minute to scan?  </a:t>
            </a:r>
          </a:p>
          <a:p>
            <a:r>
              <a:rPr lang="en-US" b="1" baseline="0" dirty="0" smtClean="0"/>
              <a:t> How would this affect commerce?</a:t>
            </a:r>
            <a:endParaRPr lang="en-US" b="1"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14</a:t>
            </a:fld>
            <a:endParaRPr lang="en-US"/>
          </a:p>
        </p:txBody>
      </p:sp>
    </p:spTree>
    <p:extLst>
      <p:ext uri="{BB962C8B-B14F-4D97-AF65-F5344CB8AC3E}">
        <p14:creationId xmlns:p14="http://schemas.microsoft.com/office/powerpoint/2010/main" val="1399074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I place this in here</a:t>
            </a:r>
            <a:r>
              <a:rPr lang="en-US" b="1" baseline="0" dirty="0" smtClean="0"/>
              <a:t> because the conclusions never change…</a:t>
            </a:r>
          </a:p>
          <a:p>
            <a:r>
              <a:rPr lang="en-US" b="1" baseline="0" dirty="0" smtClean="0"/>
              <a:t> In order to be successful, we need to have some sort of a breakthrough. </a:t>
            </a:r>
          </a:p>
          <a:p>
            <a:r>
              <a:rPr lang="en-US" b="1" baseline="0" dirty="0" smtClean="0"/>
              <a:t> What kinds of considerations are there to active interrogation?</a:t>
            </a:r>
            <a:r>
              <a:rPr lang="en-US" b="0" baseline="0" dirty="0" smtClean="0"/>
              <a:t>  What about the political / social aspects of “irradiating” food or stowaways?</a:t>
            </a:r>
            <a:endParaRPr lang="en-US" b="1" baseline="0" dirty="0" smtClean="0"/>
          </a:p>
          <a:p>
            <a:r>
              <a:rPr lang="en-US" b="1" baseline="0" dirty="0" smtClean="0"/>
              <a:t> What about gamma-ray imaging?</a:t>
            </a:r>
            <a:r>
              <a:rPr lang="en-US" b="0" baseline="0" dirty="0" smtClean="0"/>
              <a:t>  Can we really afford to spend the time?</a:t>
            </a:r>
            <a:endParaRPr lang="en-US" b="1" baseline="0" dirty="0" smtClean="0"/>
          </a:p>
          <a:p>
            <a:r>
              <a:rPr lang="en-US" b="1" baseline="0" dirty="0" smtClean="0"/>
              <a:t> Improved signature recognition methods?</a:t>
            </a:r>
            <a:r>
              <a:rPr lang="en-US" b="0" baseline="0" dirty="0" smtClean="0"/>
              <a:t>  Is this a matter or algorithms or synergy of information?</a:t>
            </a:r>
            <a:endParaRPr lang="en-US" b="1" baseline="0" dirty="0" smtClean="0"/>
          </a:p>
          <a:p>
            <a:r>
              <a:rPr lang="en-US" b="1" baseline="0" dirty="0" smtClean="0"/>
              <a:t> Detector networking?</a:t>
            </a:r>
            <a:r>
              <a:rPr lang="en-US" b="0" baseline="0" dirty="0" smtClean="0"/>
              <a:t>  Can we develop large systems that talk to each other?</a:t>
            </a:r>
            <a:endParaRPr lang="en-US" b="1" baseline="0" dirty="0" smtClean="0"/>
          </a:p>
          <a:p>
            <a:r>
              <a:rPr lang="en-US" b="1" baseline="0" dirty="0" smtClean="0"/>
              <a:t> New detector materials?</a:t>
            </a:r>
            <a:r>
              <a:rPr lang="en-US" b="0" baseline="0" dirty="0" smtClean="0"/>
              <a:t>  </a:t>
            </a:r>
            <a:r>
              <a:rPr lang="en-US" b="0" baseline="0" dirty="0" err="1" smtClean="0"/>
              <a:t>NaI</a:t>
            </a:r>
            <a:r>
              <a:rPr lang="en-US" b="0" baseline="0" dirty="0" smtClean="0"/>
              <a:t>(Tl) is the most commonly used scintillator and its been around since we started.  Is there a next step?</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15</a:t>
            </a:fld>
            <a:endParaRPr lang="en-US"/>
          </a:p>
        </p:txBody>
      </p:sp>
    </p:spTree>
    <p:extLst>
      <p:ext uri="{BB962C8B-B14F-4D97-AF65-F5344CB8AC3E}">
        <p14:creationId xmlns:p14="http://schemas.microsoft.com/office/powerpoint/2010/main" val="4124437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latin typeface="Palatino" pitchFamily="-96" charset="0"/>
              </a:rPr>
              <a:t>where	</a:t>
            </a:r>
          </a:p>
          <a:p>
            <a:r>
              <a:rPr lang="en-US" i="1" dirty="0" smtClean="0">
                <a:solidFill>
                  <a:srgbClr val="000000"/>
                </a:solidFill>
              </a:rPr>
              <a:t>D</a:t>
            </a:r>
            <a:r>
              <a:rPr lang="en-US" dirty="0" smtClean="0">
                <a:solidFill>
                  <a:srgbClr val="000000"/>
                </a:solidFill>
              </a:rPr>
              <a:t>(</a:t>
            </a:r>
            <a:r>
              <a:rPr lang="en-US" i="1" dirty="0" smtClean="0">
                <a:solidFill>
                  <a:srgbClr val="000000"/>
                </a:solidFill>
              </a:rPr>
              <a:t>E</a:t>
            </a:r>
            <a:r>
              <a:rPr lang="en-US" dirty="0" smtClean="0">
                <a:solidFill>
                  <a:srgbClr val="000000"/>
                </a:solidFill>
              </a:rPr>
              <a:t>)</a:t>
            </a:r>
            <a:r>
              <a:rPr lang="en-US" dirty="0" smtClean="0">
                <a:solidFill>
                  <a:srgbClr val="000000"/>
                </a:solidFill>
                <a:latin typeface="Palatino" pitchFamily="-96" charset="0"/>
              </a:rPr>
              <a:t> = minimum detectable disintegration rate, </a:t>
            </a:r>
            <a:r>
              <a:rPr lang="en-US" dirty="0" err="1" smtClean="0">
                <a:solidFill>
                  <a:srgbClr val="000000"/>
                </a:solidFill>
                <a:latin typeface="Palatino" pitchFamily="-96" charset="0"/>
              </a:rPr>
              <a:t>Bq</a:t>
            </a:r>
            <a:endParaRPr lang="en-US" dirty="0" smtClean="0">
              <a:solidFill>
                <a:srgbClr val="000000"/>
              </a:solidFill>
              <a:latin typeface="Palatino" pitchFamily="-96" charset="0"/>
            </a:endParaRPr>
          </a:p>
          <a:p>
            <a:r>
              <a:rPr lang="en-US" i="1" dirty="0" smtClean="0">
                <a:solidFill>
                  <a:srgbClr val="000000"/>
                </a:solidFill>
              </a:rPr>
              <a:t>A</a:t>
            </a:r>
            <a:r>
              <a:rPr lang="en-US" dirty="0" smtClean="0">
                <a:solidFill>
                  <a:srgbClr val="000000"/>
                </a:solidFill>
                <a:latin typeface="Palatino" pitchFamily="-96" charset="0"/>
              </a:rPr>
              <a:t> = reciprocal of the desired fractional precision (=10 for 10%)</a:t>
            </a:r>
          </a:p>
          <a:p>
            <a:r>
              <a:rPr lang="en-US" i="1" dirty="0" smtClean="0">
                <a:solidFill>
                  <a:srgbClr val="000000"/>
                </a:solidFill>
              </a:rPr>
              <a:t>t </a:t>
            </a:r>
            <a:r>
              <a:rPr lang="en-US" dirty="0" smtClean="0">
                <a:solidFill>
                  <a:srgbClr val="000000"/>
                </a:solidFill>
                <a:latin typeface="Palatino" pitchFamily="-96" charset="0"/>
              </a:rPr>
              <a:t>=counting time, s</a:t>
            </a:r>
          </a:p>
          <a:p>
            <a:r>
              <a:rPr lang="en-US" dirty="0" err="1" smtClean="0">
                <a:solidFill>
                  <a:srgbClr val="000000"/>
                </a:solidFill>
                <a:latin typeface="Symbol" pitchFamily="-64" charset="2"/>
              </a:rPr>
              <a:t>ε</a:t>
            </a:r>
            <a:r>
              <a:rPr lang="en-US" dirty="0" smtClean="0">
                <a:solidFill>
                  <a:srgbClr val="000000"/>
                </a:solidFill>
              </a:rPr>
              <a:t>(</a:t>
            </a:r>
            <a:r>
              <a:rPr lang="en-US" i="1" dirty="0" smtClean="0">
                <a:solidFill>
                  <a:srgbClr val="000000"/>
                </a:solidFill>
              </a:rPr>
              <a:t>E</a:t>
            </a:r>
            <a:r>
              <a:rPr lang="en-US" dirty="0" smtClean="0">
                <a:solidFill>
                  <a:srgbClr val="000000"/>
                </a:solidFill>
              </a:rPr>
              <a:t>)</a:t>
            </a:r>
            <a:r>
              <a:rPr lang="en-US" dirty="0" smtClean="0">
                <a:solidFill>
                  <a:srgbClr val="000000"/>
                </a:solidFill>
                <a:latin typeface="Palatino" pitchFamily="-96" charset="0"/>
              </a:rPr>
              <a:t>= detector efficiency, counts/photon</a:t>
            </a:r>
          </a:p>
          <a:p>
            <a:r>
              <a:rPr lang="en-US" i="1" dirty="0" smtClean="0">
                <a:solidFill>
                  <a:srgbClr val="000000"/>
                </a:solidFill>
              </a:rPr>
              <a:t>f</a:t>
            </a:r>
            <a:r>
              <a:rPr lang="en-US" dirty="0" smtClean="0">
                <a:solidFill>
                  <a:srgbClr val="000000"/>
                </a:solidFill>
              </a:rPr>
              <a:t>(</a:t>
            </a:r>
            <a:r>
              <a:rPr lang="en-US" i="1" dirty="0" smtClean="0">
                <a:solidFill>
                  <a:srgbClr val="000000"/>
                </a:solidFill>
              </a:rPr>
              <a:t>E</a:t>
            </a:r>
            <a:r>
              <a:rPr lang="en-US" dirty="0" smtClean="0">
                <a:solidFill>
                  <a:srgbClr val="000000"/>
                </a:solidFill>
              </a:rPr>
              <a:t>)</a:t>
            </a:r>
            <a:r>
              <a:rPr lang="en-US" i="1" dirty="0" smtClean="0">
                <a:solidFill>
                  <a:srgbClr val="000000"/>
                </a:solidFill>
              </a:rPr>
              <a:t> </a:t>
            </a:r>
            <a:r>
              <a:rPr lang="en-US" dirty="0" smtClean="0">
                <a:solidFill>
                  <a:srgbClr val="000000"/>
                </a:solidFill>
                <a:latin typeface="Palatino" pitchFamily="-96" charset="0"/>
              </a:rPr>
              <a:t>=gamma ray yield, photons/decay</a:t>
            </a:r>
          </a:p>
          <a:p>
            <a:r>
              <a:rPr lang="en-US" i="1" dirty="0" smtClean="0">
                <a:solidFill>
                  <a:srgbClr val="000000"/>
                </a:solidFill>
              </a:rPr>
              <a:t>R</a:t>
            </a:r>
            <a:r>
              <a:rPr lang="en-US" dirty="0" smtClean="0">
                <a:solidFill>
                  <a:srgbClr val="000000"/>
                </a:solidFill>
              </a:rPr>
              <a:t>(</a:t>
            </a:r>
            <a:r>
              <a:rPr lang="en-US" i="1" dirty="0" smtClean="0">
                <a:solidFill>
                  <a:srgbClr val="000000"/>
                </a:solidFill>
              </a:rPr>
              <a:t>E</a:t>
            </a:r>
            <a:r>
              <a:rPr lang="en-US" dirty="0" smtClean="0">
                <a:solidFill>
                  <a:srgbClr val="000000"/>
                </a:solidFill>
              </a:rPr>
              <a:t>)</a:t>
            </a:r>
            <a:r>
              <a:rPr lang="en-US" dirty="0" smtClean="0">
                <a:solidFill>
                  <a:srgbClr val="000000"/>
                </a:solidFill>
                <a:latin typeface="Geneva" pitchFamily="-96" charset="-128"/>
              </a:rPr>
              <a:t> </a:t>
            </a:r>
            <a:r>
              <a:rPr lang="en-US" dirty="0" smtClean="0">
                <a:solidFill>
                  <a:srgbClr val="000000"/>
                </a:solidFill>
                <a:latin typeface="Palatino" pitchFamily="-96" charset="0"/>
              </a:rPr>
              <a:t>=detector resolution (</a:t>
            </a:r>
            <a:r>
              <a:rPr lang="en-US" dirty="0" err="1" smtClean="0">
                <a:solidFill>
                  <a:srgbClr val="000000"/>
                </a:solidFill>
                <a:latin typeface="Palatino" pitchFamily="-96" charset="0"/>
              </a:rPr>
              <a:t>fwhm</a:t>
            </a:r>
            <a:r>
              <a:rPr lang="en-US" dirty="0" smtClean="0">
                <a:solidFill>
                  <a:srgbClr val="000000"/>
                </a:solidFill>
                <a:latin typeface="Palatino" pitchFamily="-96" charset="0"/>
              </a:rPr>
              <a:t>), </a:t>
            </a:r>
            <a:r>
              <a:rPr lang="en-US" dirty="0" err="1" smtClean="0">
                <a:solidFill>
                  <a:srgbClr val="000000"/>
                </a:solidFill>
                <a:latin typeface="Palatino" pitchFamily="-96" charset="0"/>
              </a:rPr>
              <a:t>keV</a:t>
            </a:r>
            <a:endParaRPr lang="en-US" dirty="0" smtClean="0">
              <a:solidFill>
                <a:srgbClr val="000000"/>
              </a:solidFill>
              <a:latin typeface="Palatino" pitchFamily="-96" charset="0"/>
            </a:endParaRPr>
          </a:p>
          <a:p>
            <a:r>
              <a:rPr lang="en-US" i="1" dirty="0" smtClean="0">
                <a:solidFill>
                  <a:srgbClr val="000000"/>
                </a:solidFill>
              </a:rPr>
              <a:t>b </a:t>
            </a:r>
            <a:r>
              <a:rPr lang="en-US" dirty="0" smtClean="0">
                <a:solidFill>
                  <a:srgbClr val="000000"/>
                </a:solidFill>
                <a:latin typeface="Palatino" pitchFamily="-96" charset="0"/>
              </a:rPr>
              <a:t>=peak integration width, in multiples of the </a:t>
            </a:r>
            <a:r>
              <a:rPr lang="en-US" dirty="0" err="1" smtClean="0">
                <a:solidFill>
                  <a:srgbClr val="000000"/>
                </a:solidFill>
                <a:latin typeface="Palatino" pitchFamily="-96" charset="0"/>
              </a:rPr>
              <a:t>fwhm</a:t>
            </a:r>
            <a:endParaRPr lang="en-US" dirty="0" smtClean="0">
              <a:solidFill>
                <a:srgbClr val="000000"/>
              </a:solidFill>
              <a:latin typeface="Palatino" pitchFamily="-96" charset="0"/>
            </a:endParaRPr>
          </a:p>
          <a:p>
            <a:r>
              <a:rPr lang="en-US" i="1" dirty="0" smtClean="0">
                <a:solidFill>
                  <a:srgbClr val="000000"/>
                </a:solidFill>
              </a:rPr>
              <a:t>B</a:t>
            </a:r>
            <a:r>
              <a:rPr lang="en-US" i="1" baseline="-25000" dirty="0" smtClean="0">
                <a:solidFill>
                  <a:srgbClr val="000000"/>
                </a:solidFill>
              </a:rPr>
              <a:t>C</a:t>
            </a:r>
            <a:r>
              <a:rPr lang="en-US" dirty="0" smtClean="0">
                <a:solidFill>
                  <a:srgbClr val="000000"/>
                </a:solidFill>
              </a:rPr>
              <a:t>(</a:t>
            </a:r>
            <a:r>
              <a:rPr lang="en-US" i="1" dirty="0" smtClean="0">
                <a:solidFill>
                  <a:srgbClr val="000000"/>
                </a:solidFill>
              </a:rPr>
              <a:t>E</a:t>
            </a:r>
            <a:r>
              <a:rPr lang="en-US" dirty="0" smtClean="0">
                <a:solidFill>
                  <a:srgbClr val="000000"/>
                </a:solidFill>
                <a:latin typeface="Geneva" pitchFamily="-96" charset="-128"/>
              </a:rPr>
              <a:t>) </a:t>
            </a:r>
            <a:r>
              <a:rPr lang="en-US" dirty="0" smtClean="0">
                <a:solidFill>
                  <a:srgbClr val="000000"/>
                </a:solidFill>
                <a:latin typeface="Palatino" pitchFamily="-96" charset="0"/>
              </a:rPr>
              <a:t>= Compton baseline rate, counts s-1 keV-1</a:t>
            </a:r>
          </a:p>
          <a:p>
            <a:r>
              <a:rPr lang="en-US" i="1" dirty="0" err="1" smtClean="0">
                <a:solidFill>
                  <a:srgbClr val="000000"/>
                </a:solidFill>
              </a:rPr>
              <a:t>B</a:t>
            </a:r>
            <a:r>
              <a:rPr lang="en-US" i="1" baseline="-25000" dirty="0" err="1" smtClean="0">
                <a:solidFill>
                  <a:srgbClr val="000000"/>
                </a:solidFill>
              </a:rPr>
              <a:t>n</a:t>
            </a:r>
            <a:r>
              <a:rPr lang="en-US" dirty="0" smtClean="0">
                <a:solidFill>
                  <a:srgbClr val="000000"/>
                </a:solidFill>
              </a:rPr>
              <a:t>(</a:t>
            </a:r>
            <a:r>
              <a:rPr lang="en-US" i="1" dirty="0" smtClean="0">
                <a:solidFill>
                  <a:srgbClr val="000000"/>
                </a:solidFill>
              </a:rPr>
              <a:t>E</a:t>
            </a:r>
            <a:r>
              <a:rPr lang="en-US" dirty="0" smtClean="0">
                <a:solidFill>
                  <a:srgbClr val="000000"/>
                </a:solidFill>
              </a:rPr>
              <a:t>)</a:t>
            </a:r>
            <a:r>
              <a:rPr lang="en-US" dirty="0" smtClean="0">
                <a:solidFill>
                  <a:srgbClr val="000000"/>
                </a:solidFill>
                <a:latin typeface="Geneva" pitchFamily="-96" charset="-128"/>
              </a:rPr>
              <a:t> </a:t>
            </a:r>
            <a:r>
              <a:rPr lang="en-US" dirty="0" smtClean="0">
                <a:solidFill>
                  <a:srgbClr val="000000"/>
                </a:solidFill>
                <a:latin typeface="Palatino" pitchFamily="-96" charset="0"/>
              </a:rPr>
              <a:t>= natural background rate, counts s-1 keV-1</a:t>
            </a: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16</a:t>
            </a:fld>
            <a:endParaRPr lang="en-US"/>
          </a:p>
        </p:txBody>
      </p:sp>
    </p:spTree>
    <p:extLst>
      <p:ext uri="{BB962C8B-B14F-4D97-AF65-F5344CB8AC3E}">
        <p14:creationId xmlns:p14="http://schemas.microsoft.com/office/powerpoint/2010/main" val="37391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17</a:t>
            </a:fld>
            <a:endParaRPr lang="en-US"/>
          </a:p>
        </p:txBody>
      </p:sp>
    </p:spTree>
    <p:extLst>
      <p:ext uri="{BB962C8B-B14F-4D97-AF65-F5344CB8AC3E}">
        <p14:creationId xmlns:p14="http://schemas.microsoft.com/office/powerpoint/2010/main" val="78391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No, adding shielding</a:t>
            </a:r>
            <a:r>
              <a:rPr lang="en-US" baseline="0" dirty="0" smtClean="0"/>
              <a:t> means more interactions / energy deposition.</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18</a:t>
            </a:fld>
            <a:endParaRPr lang="en-US"/>
          </a:p>
        </p:txBody>
      </p:sp>
    </p:spTree>
    <p:extLst>
      <p:ext uri="{BB962C8B-B14F-4D97-AF65-F5344CB8AC3E}">
        <p14:creationId xmlns:p14="http://schemas.microsoft.com/office/powerpoint/2010/main" val="2053473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327565">
              <a:spcBef>
                <a:spcPct val="30000"/>
              </a:spcBef>
              <a:spcAft>
                <a:spcPct val="0"/>
              </a:spcAft>
              <a:buSzTx/>
              <a:defRPr/>
            </a:pPr>
            <a:r>
              <a:rPr lang="en-US" b="1" dirty="0" smtClean="0"/>
              <a:t>How does Compton</a:t>
            </a:r>
            <a:r>
              <a:rPr lang="en-US" b="1" baseline="0" dirty="0" smtClean="0"/>
              <a:t> imaging work?</a:t>
            </a:r>
          </a:p>
          <a:p>
            <a:pPr marL="285750" indent="-285750" defTabSz="327565">
              <a:spcBef>
                <a:spcPct val="30000"/>
              </a:spcBef>
              <a:spcAft>
                <a:spcPct val="0"/>
              </a:spcAft>
              <a:buSzTx/>
              <a:defRPr/>
            </a:pPr>
            <a:r>
              <a:rPr lang="en-US" dirty="0" smtClean="0"/>
              <a:t>(1) A photon is emitted from somewhere</a:t>
            </a:r>
          </a:p>
          <a:p>
            <a:pPr marL="285750" indent="-285750" defTabSz="327565">
              <a:spcBef>
                <a:spcPct val="30000"/>
              </a:spcBef>
              <a:spcAft>
                <a:spcPct val="0"/>
              </a:spcAft>
              <a:buSzTx/>
              <a:defRPr/>
            </a:pPr>
            <a:r>
              <a:rPr lang="en-US" dirty="0" smtClean="0"/>
              <a:t>(2) The photon interacts in the scattering detector.  The photon is scattered at an angle that depends on the incident energy.  You know how much energy was given to the scattered electron</a:t>
            </a:r>
            <a:r>
              <a:rPr lang="en-US" baseline="0" dirty="0" smtClean="0"/>
              <a:t> because it is deposited in the detector.</a:t>
            </a:r>
            <a:endParaRPr lang="en-US" dirty="0" smtClean="0"/>
          </a:p>
          <a:p>
            <a:pPr marL="285750" indent="-285750" defTabSz="327565">
              <a:spcBef>
                <a:spcPct val="30000"/>
              </a:spcBef>
              <a:spcAft>
                <a:spcPct val="0"/>
              </a:spcAft>
              <a:buSzTx/>
              <a:defRPr/>
            </a:pPr>
            <a:r>
              <a:rPr lang="en-US" dirty="0" smtClean="0"/>
              <a:t>(3) The photon is absorbed in the second detector</a:t>
            </a:r>
            <a:r>
              <a:rPr lang="en-US" baseline="0" dirty="0" smtClean="0"/>
              <a:t> and you record the energy of the scattered photon.</a:t>
            </a:r>
          </a:p>
          <a:p>
            <a:pPr marL="285750" indent="-285750" defTabSz="327565">
              <a:spcBef>
                <a:spcPct val="30000"/>
              </a:spcBef>
              <a:spcAft>
                <a:spcPct val="0"/>
              </a:spcAft>
              <a:buSzTx/>
              <a:defRPr/>
            </a:pPr>
            <a:r>
              <a:rPr lang="en-US" baseline="0" dirty="0" smtClean="0"/>
              <a:t>(4) You can back out a “cone” (actually a ring) of where the gamma originated.</a:t>
            </a:r>
          </a:p>
          <a:p>
            <a:pPr marL="285750" indent="-285750" defTabSz="327565">
              <a:spcBef>
                <a:spcPct val="30000"/>
              </a:spcBef>
              <a:spcAft>
                <a:spcPct val="0"/>
              </a:spcAft>
              <a:buSzTx/>
              <a:defRPr/>
            </a:pPr>
            <a:r>
              <a:rPr lang="en-US" baseline="0" dirty="0" smtClean="0"/>
              <a:t>(5) After many such events, the “rings” intersect and you have the point for the source location.</a:t>
            </a:r>
          </a:p>
          <a:p>
            <a:pPr marL="285750" indent="-285750" defTabSz="327565">
              <a:spcBef>
                <a:spcPct val="30000"/>
              </a:spcBef>
              <a:spcAft>
                <a:spcPct val="0"/>
              </a:spcAft>
              <a:buSzTx/>
              <a:defRPr/>
            </a:pPr>
            <a:r>
              <a:rPr lang="en-US" baseline="0" dirty="0" smtClean="0"/>
              <a:t>Note that this graphic is certainly not drawn to scale!!!</a:t>
            </a:r>
          </a:p>
          <a:p>
            <a:pPr marL="285750" indent="-285750" defTabSz="327565">
              <a:spcBef>
                <a:spcPct val="30000"/>
              </a:spcBef>
              <a:spcAft>
                <a:spcPct val="0"/>
              </a:spcAft>
              <a:buSzTx/>
              <a:defRPr/>
            </a:pPr>
            <a:r>
              <a:rPr lang="en-US" b="1" baseline="0" dirty="0" smtClean="0"/>
              <a:t>Why is this method less effective for lower energy photons?</a:t>
            </a:r>
          </a:p>
          <a:p>
            <a:pPr marL="571500" marR="0" lvl="1" indent="-285750" algn="l" defTabSz="327565" rtl="0" eaLnBrk="0" fontAlgn="base" latinLnBrk="0" hangingPunct="0">
              <a:lnSpc>
                <a:spcPct val="100000"/>
              </a:lnSpc>
              <a:spcBef>
                <a:spcPct val="30000"/>
              </a:spcBef>
              <a:spcAft>
                <a:spcPct val="0"/>
              </a:spcAft>
              <a:buClrTx/>
              <a:buSzTx/>
              <a:buFont typeface="Courier New" pitchFamily="49" charset="0"/>
              <a:buChar char="o"/>
              <a:tabLst/>
              <a:defRPr/>
            </a:pPr>
            <a:r>
              <a:rPr lang="en-US" sz="1800" b="0" dirty="0" smtClean="0">
                <a:latin typeface="Arial"/>
                <a:ea typeface="Osaka" pitchFamily="-128" charset="-128"/>
                <a:cs typeface="Arial"/>
              </a:rPr>
              <a:t>Less effective for low energy due to absorption in first detector and many other issues.</a:t>
            </a:r>
            <a:endParaRPr lang="en-US" sz="1800" b="0" dirty="0" smtClean="0">
              <a:solidFill>
                <a:srgbClr val="24459C"/>
              </a:solidFill>
              <a:latin typeface="Arial"/>
              <a:ea typeface="Osaka" pitchFamily="-128" charset="-128"/>
              <a:cs typeface="Arial"/>
            </a:endParaRPr>
          </a:p>
          <a:p>
            <a:pPr marL="285750" indent="-285750" defTabSz="327565">
              <a:spcBef>
                <a:spcPct val="30000"/>
              </a:spcBef>
              <a:spcAft>
                <a:spcPct val="0"/>
              </a:spcAft>
              <a:buSzTx/>
              <a:defRPr/>
            </a:pP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a:t>
            </a:fld>
            <a:endParaRPr lang="en-US"/>
          </a:p>
        </p:txBody>
      </p:sp>
    </p:spTree>
    <p:extLst>
      <p:ext uri="{BB962C8B-B14F-4D97-AF65-F5344CB8AC3E}">
        <p14:creationId xmlns:p14="http://schemas.microsoft.com/office/powerpoint/2010/main" val="352994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Here is a test where visible</a:t>
            </a:r>
            <a:r>
              <a:rPr lang="en-US" baseline="0" dirty="0" smtClean="0"/>
              <a:t> and gamma-ray imaging are combined to track a vehicle moving with a source.</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a:t>
            </a:fld>
            <a:endParaRPr lang="en-US"/>
          </a:p>
        </p:txBody>
      </p:sp>
    </p:spTree>
    <p:extLst>
      <p:ext uri="{BB962C8B-B14F-4D97-AF65-F5344CB8AC3E}">
        <p14:creationId xmlns:p14="http://schemas.microsoft.com/office/powerpoint/2010/main" val="87783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 There graphics show a combination</a:t>
            </a:r>
            <a:r>
              <a:rPr lang="en-US" baseline="0" dirty="0" smtClean="0"/>
              <a:t> of Compton imaging and a coded aperture to create a hybrid image.</a:t>
            </a:r>
          </a:p>
          <a:p>
            <a:pPr eaLnBrk="1" hangingPunct="1"/>
            <a:r>
              <a:rPr lang="en-US" baseline="0" dirty="0" smtClean="0"/>
              <a:t> Individually, the Compton imager and coded aperture appear to show a source.</a:t>
            </a:r>
          </a:p>
          <a:p>
            <a:pPr eaLnBrk="1" hangingPunct="1"/>
            <a:r>
              <a:rPr lang="en-US" baseline="0" dirty="0" smtClean="0"/>
              <a:t> When you combine both images, using the information gleaned from both, you identify the “true source” and correctly identify there is no source to the right.</a:t>
            </a: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a:t>
            </a:fld>
            <a:endParaRPr lang="en-US"/>
          </a:p>
        </p:txBody>
      </p:sp>
    </p:spTree>
    <p:extLst>
      <p:ext uri="{BB962C8B-B14F-4D97-AF65-F5344CB8AC3E}">
        <p14:creationId xmlns:p14="http://schemas.microsoft.com/office/powerpoint/2010/main" val="205363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327565">
              <a:spcBef>
                <a:spcPct val="30000"/>
              </a:spcBef>
              <a:spcAft>
                <a:spcPct val="0"/>
              </a:spcAft>
              <a:buSzTx/>
              <a:defRPr/>
            </a:pPr>
            <a:r>
              <a:rPr lang="en-US" dirty="0" smtClean="0"/>
              <a:t>Stand Off Radiation Detection System using a combination of coded aperture and Compton imaging.</a:t>
            </a:r>
            <a:r>
              <a:rPr lang="en-US" baseline="0" dirty="0" smtClean="0"/>
              <a:t>  Raytheon worked on this project with </a:t>
            </a:r>
            <a:r>
              <a:rPr lang="en-US" baseline="0" dirty="0" err="1" smtClean="0"/>
              <a:t>LANL</a:t>
            </a:r>
            <a:r>
              <a:rPr lang="en-US" baseline="0" dirty="0" smtClean="0"/>
              <a:t>, Bubble Technology, and MIT.</a:t>
            </a: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4</a:t>
            </a:fld>
            <a:endParaRPr lang="en-US"/>
          </a:p>
        </p:txBody>
      </p:sp>
    </p:spTree>
    <p:extLst>
      <p:ext uri="{BB962C8B-B14F-4D97-AF65-F5344CB8AC3E}">
        <p14:creationId xmlns:p14="http://schemas.microsoft.com/office/powerpoint/2010/main" val="231902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327565">
              <a:spcBef>
                <a:spcPct val="30000"/>
              </a:spcBef>
              <a:spcAft>
                <a:spcPct val="0"/>
              </a:spcAft>
              <a:buSzTx/>
              <a:defRPr/>
            </a:pPr>
            <a:r>
              <a:rPr lang="en-US" dirty="0" smtClean="0"/>
              <a:t>Here is a</a:t>
            </a:r>
            <a:r>
              <a:rPr lang="en-US" baseline="0" dirty="0" smtClean="0"/>
              <a:t> graphic of an a</a:t>
            </a:r>
            <a:r>
              <a:rPr lang="en-US" dirty="0" smtClean="0"/>
              <a:t>rrangement of detector</a:t>
            </a:r>
            <a:r>
              <a:rPr lang="en-US" baseline="0" dirty="0" smtClean="0"/>
              <a:t> showing from “active mask” and rear position sensitive detector for imaging.</a:t>
            </a: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5</a:t>
            </a:fld>
            <a:endParaRPr lang="en-US"/>
          </a:p>
        </p:txBody>
      </p:sp>
    </p:spTree>
    <p:extLst>
      <p:ext uri="{BB962C8B-B14F-4D97-AF65-F5344CB8AC3E}">
        <p14:creationId xmlns:p14="http://schemas.microsoft.com/office/powerpoint/2010/main" val="336536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And here is what it</a:t>
            </a:r>
            <a:r>
              <a:rPr lang="en-US" baseline="0" dirty="0" smtClean="0"/>
              <a:t> would look like in real life.</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6</a:t>
            </a:fld>
            <a:endParaRPr lang="en-US"/>
          </a:p>
        </p:txBody>
      </p:sp>
    </p:spTree>
    <p:extLst>
      <p:ext uri="{BB962C8B-B14F-4D97-AF65-F5344CB8AC3E}">
        <p14:creationId xmlns:p14="http://schemas.microsoft.com/office/powerpoint/2010/main" val="95467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7</a:t>
            </a:fld>
            <a:endParaRPr lang="en-US"/>
          </a:p>
        </p:txBody>
      </p:sp>
    </p:spTree>
    <p:extLst>
      <p:ext uri="{BB962C8B-B14F-4D97-AF65-F5344CB8AC3E}">
        <p14:creationId xmlns:p14="http://schemas.microsoft.com/office/powerpoint/2010/main" val="105757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polyethylene scatters the neutrons.</a:t>
            </a:r>
          </a:p>
          <a:p>
            <a:r>
              <a:rPr lang="en-US" dirty="0" smtClean="0"/>
              <a:t> Since lower energy neutrons are more easily detected</a:t>
            </a:r>
            <a:r>
              <a:rPr lang="en-US" baseline="0" dirty="0" smtClean="0"/>
              <a:t> (</a:t>
            </a:r>
            <a:r>
              <a:rPr lang="en-US" b="1" baseline="0" dirty="0" smtClean="0"/>
              <a:t>why are they more easily detected?</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8</a:t>
            </a:fld>
            <a:endParaRPr lang="en-US"/>
          </a:p>
        </p:txBody>
      </p:sp>
    </p:spTree>
    <p:extLst>
      <p:ext uri="{BB962C8B-B14F-4D97-AF65-F5344CB8AC3E}">
        <p14:creationId xmlns:p14="http://schemas.microsoft.com/office/powerpoint/2010/main" val="208920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116927455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23986683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On-the-fly-reconstruction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0</a:t>
            </a:fld>
            <a:endParaRPr lang="en-US"/>
          </a:p>
        </p:txBody>
      </p:sp>
      <p:pic>
        <p:nvPicPr>
          <p:cNvPr id="5" name="Picture 3" descr="back-402"/>
          <p:cNvPicPr>
            <a:picLocks noChangeAspect="1" noChangeArrowheads="1" noCrop="1"/>
          </p:cNvPicPr>
          <p:nvPr/>
        </p:nvPicPr>
        <p:blipFill>
          <a:blip r:embed="rId3" cstate="print"/>
          <a:srcRect/>
          <a:stretch>
            <a:fillRect/>
          </a:stretch>
        </p:blipFill>
        <p:spPr bwMode="auto">
          <a:xfrm>
            <a:off x="1143000" y="1165020"/>
            <a:ext cx="7004880" cy="2949780"/>
          </a:xfrm>
          <a:prstGeom prst="rect">
            <a:avLst/>
          </a:prstGeom>
          <a:noFill/>
          <a:ln w="9525">
            <a:noFill/>
            <a:miter lim="800000"/>
            <a:headEnd/>
            <a:tailEnd/>
          </a:ln>
        </p:spPr>
      </p:pic>
      <p:sp>
        <p:nvSpPr>
          <p:cNvPr id="6" name="TextBox 5"/>
          <p:cNvSpPr txBox="1"/>
          <p:nvPr/>
        </p:nvSpPr>
        <p:spPr>
          <a:xfrm>
            <a:off x="152400" y="4114800"/>
            <a:ext cx="8991600" cy="2308324"/>
          </a:xfrm>
          <a:prstGeom prst="rect">
            <a:avLst/>
          </a:prstGeom>
          <a:noFill/>
        </p:spPr>
        <p:txBody>
          <a:bodyPr wrap="square" rtlCol="0">
            <a:spAutoFit/>
          </a:bodyPr>
          <a:lstStyle/>
          <a:p>
            <a:r>
              <a:rPr lang="en-US" sz="1800" b="1" dirty="0">
                <a:latin typeface="Arial"/>
                <a:cs typeface="Arial"/>
              </a:rPr>
              <a:t>The large area imaging detector array is located where the black dot is in the middle of the bottom edge of the rectangular image. The height of the image corresponds to just over 100 meters. </a:t>
            </a:r>
            <a:r>
              <a:rPr lang="en-US" sz="1800" b="1" dirty="0" smtClean="0">
                <a:latin typeface="Arial"/>
                <a:cs typeface="Arial"/>
              </a:rPr>
              <a:t>The </a:t>
            </a:r>
            <a:r>
              <a:rPr lang="en-US" sz="1800" b="1" dirty="0">
                <a:latin typeface="Arial"/>
                <a:cs typeface="Arial"/>
              </a:rPr>
              <a:t>image is "developed" as the vehicle moves from left to right. In this animation, the reconstructed image is slid off to the left at the same rate, so that the detector array appears to remain stationary while the recovered image moves to the left. </a:t>
            </a:r>
            <a:r>
              <a:rPr lang="en-US" sz="1800" b="1" dirty="0" smtClean="0">
                <a:latin typeface="Arial"/>
                <a:cs typeface="Arial"/>
              </a:rPr>
              <a:t>Detected </a:t>
            </a:r>
            <a:r>
              <a:rPr lang="en-US" sz="1800" b="1" dirty="0">
                <a:latin typeface="Arial"/>
                <a:cs typeface="Arial"/>
              </a:rPr>
              <a:t>in sequence are: a 2 </a:t>
            </a:r>
            <a:r>
              <a:rPr lang="en-US" sz="1800" b="1" dirty="0" err="1">
                <a:latin typeface="Arial"/>
                <a:cs typeface="Arial"/>
              </a:rPr>
              <a:t>mCurie</a:t>
            </a:r>
            <a:r>
              <a:rPr lang="en-US" sz="1800" b="1" dirty="0">
                <a:latin typeface="Arial"/>
                <a:cs typeface="Arial"/>
              </a:rPr>
              <a:t> source at 100 m, then a 0.5 </a:t>
            </a:r>
            <a:r>
              <a:rPr lang="en-US" sz="1800" b="1" dirty="0" err="1">
                <a:latin typeface="Arial"/>
                <a:cs typeface="Arial"/>
              </a:rPr>
              <a:t>mCurie</a:t>
            </a:r>
            <a:r>
              <a:rPr lang="en-US" sz="1800" b="1" dirty="0">
                <a:latin typeface="Arial"/>
                <a:cs typeface="Arial"/>
              </a:rPr>
              <a:t> source at 25 m, followed by a 1 </a:t>
            </a:r>
            <a:r>
              <a:rPr lang="en-US" sz="1800" b="1" dirty="0" err="1">
                <a:latin typeface="Arial"/>
                <a:cs typeface="Arial"/>
              </a:rPr>
              <a:t>mCurie</a:t>
            </a:r>
            <a:r>
              <a:rPr lang="en-US" sz="1800" b="1" dirty="0">
                <a:latin typeface="Arial"/>
                <a:cs typeface="Arial"/>
              </a:rPr>
              <a:t> source at 50 m</a:t>
            </a:r>
            <a:r>
              <a:rPr lang="en-US" sz="1800" b="1" dirty="0" smtClean="0">
                <a:latin typeface="Arial"/>
                <a:cs typeface="Arial"/>
              </a:rPr>
              <a:t>.</a:t>
            </a:r>
            <a:endParaRPr lang="en-US" sz="1800" b="1" dirty="0">
              <a:latin typeface="Arial"/>
              <a:cs typeface="Arial"/>
            </a:endParaRPr>
          </a:p>
        </p:txBody>
      </p:sp>
    </p:spTree>
    <p:extLst>
      <p:ext uri="{BB962C8B-B14F-4D97-AF65-F5344CB8AC3E}">
        <p14:creationId xmlns:p14="http://schemas.microsoft.com/office/powerpoint/2010/main" val="802054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Directional sensitivity based on multiple events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9</a:t>
            </a:fld>
            <a:endParaRPr lang="en-US"/>
          </a:p>
        </p:txBody>
      </p:sp>
      <p:pic>
        <p:nvPicPr>
          <p:cNvPr id="3" name="Picture 2"/>
          <p:cNvPicPr>
            <a:picLocks noChangeAspect="1"/>
          </p:cNvPicPr>
          <p:nvPr/>
        </p:nvPicPr>
        <p:blipFill>
          <a:blip r:embed="rId3" cstate="print"/>
          <a:stretch>
            <a:fillRect/>
          </a:stretch>
        </p:blipFill>
        <p:spPr>
          <a:xfrm>
            <a:off x="1295399" y="1142999"/>
            <a:ext cx="6934201" cy="5270633"/>
          </a:xfrm>
          <a:prstGeom prst="rect">
            <a:avLst/>
          </a:prstGeom>
        </p:spPr>
      </p:pic>
    </p:spTree>
    <p:extLst>
      <p:ext uri="{BB962C8B-B14F-4D97-AF65-F5344CB8AC3E}">
        <p14:creationId xmlns:p14="http://schemas.microsoft.com/office/powerpoint/2010/main" val="29192347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scatter camera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10</a:t>
            </a:fld>
            <a:endParaRPr lang="en-US"/>
          </a:p>
        </p:txBody>
      </p:sp>
      <p:sp>
        <p:nvSpPr>
          <p:cNvPr id="5" name="TextBox 4"/>
          <p:cNvSpPr txBox="1"/>
          <p:nvPr/>
        </p:nvSpPr>
        <p:spPr>
          <a:xfrm>
            <a:off x="533400" y="1219200"/>
            <a:ext cx="4866912" cy="369332"/>
          </a:xfrm>
          <a:prstGeom prst="rect">
            <a:avLst/>
          </a:prstGeom>
          <a:noFill/>
        </p:spPr>
        <p:txBody>
          <a:bodyPr wrap="none" rtlCol="0">
            <a:spAutoFit/>
          </a:bodyPr>
          <a:lstStyle/>
          <a:p>
            <a:r>
              <a:rPr lang="en-US" sz="1800" b="1" dirty="0">
                <a:latin typeface="Arial"/>
                <a:cs typeface="Arial"/>
              </a:rPr>
              <a:t>N. </a:t>
            </a:r>
            <a:r>
              <a:rPr lang="en-US" sz="1800" b="1" dirty="0" err="1">
                <a:latin typeface="Arial"/>
                <a:cs typeface="Arial"/>
              </a:rPr>
              <a:t>Mascarenhas</a:t>
            </a:r>
            <a:r>
              <a:rPr lang="en-US" sz="1800" b="1" dirty="0">
                <a:latin typeface="Arial"/>
                <a:cs typeface="Arial"/>
              </a:rPr>
              <a:t>, </a:t>
            </a:r>
            <a:r>
              <a:rPr lang="en-US" sz="1800" b="1" i="1" dirty="0">
                <a:latin typeface="Arial"/>
                <a:cs typeface="Arial"/>
              </a:rPr>
              <a:t>et al.</a:t>
            </a:r>
            <a:r>
              <a:rPr lang="en-US" sz="1800" b="1" dirty="0">
                <a:latin typeface="Arial"/>
                <a:cs typeface="Arial"/>
              </a:rPr>
              <a:t> Sandia National Lab</a:t>
            </a:r>
          </a:p>
        </p:txBody>
      </p:sp>
      <p:pic>
        <p:nvPicPr>
          <p:cNvPr id="6" name="Picture 5"/>
          <p:cNvPicPr>
            <a:picLocks noChangeAspect="1"/>
          </p:cNvPicPr>
          <p:nvPr/>
        </p:nvPicPr>
        <p:blipFill>
          <a:blip r:embed="rId3" cstate="print"/>
          <a:stretch>
            <a:fillRect/>
          </a:stretch>
        </p:blipFill>
        <p:spPr>
          <a:xfrm>
            <a:off x="1371600" y="1752600"/>
            <a:ext cx="2819400" cy="2298700"/>
          </a:xfrm>
          <a:prstGeom prst="rect">
            <a:avLst/>
          </a:prstGeom>
        </p:spPr>
      </p:pic>
      <p:pic>
        <p:nvPicPr>
          <p:cNvPr id="8" name="Picture 7"/>
          <p:cNvPicPr>
            <a:picLocks noChangeAspect="1"/>
          </p:cNvPicPr>
          <p:nvPr/>
        </p:nvPicPr>
        <p:blipFill>
          <a:blip r:embed="rId4" cstate="print"/>
          <a:stretch>
            <a:fillRect/>
          </a:stretch>
        </p:blipFill>
        <p:spPr>
          <a:xfrm>
            <a:off x="1828800" y="4724400"/>
            <a:ext cx="1923930" cy="1409700"/>
          </a:xfrm>
          <a:prstGeom prst="rect">
            <a:avLst/>
          </a:prstGeom>
        </p:spPr>
      </p:pic>
      <p:pic>
        <p:nvPicPr>
          <p:cNvPr id="9" name="Picture 8"/>
          <p:cNvPicPr>
            <a:picLocks noChangeAspect="1"/>
          </p:cNvPicPr>
          <p:nvPr/>
        </p:nvPicPr>
        <p:blipFill>
          <a:blip r:embed="rId5" cstate="print"/>
          <a:stretch>
            <a:fillRect/>
          </a:stretch>
        </p:blipFill>
        <p:spPr>
          <a:xfrm>
            <a:off x="5105400" y="4953000"/>
            <a:ext cx="2184400" cy="1237182"/>
          </a:xfrm>
          <a:prstGeom prst="rect">
            <a:avLst/>
          </a:prstGeom>
        </p:spPr>
      </p:pic>
      <p:sp>
        <p:nvSpPr>
          <p:cNvPr id="10" name="Rectangle 9"/>
          <p:cNvSpPr/>
          <p:nvPr/>
        </p:nvSpPr>
        <p:spPr>
          <a:xfrm>
            <a:off x="1371600" y="4343400"/>
            <a:ext cx="2941693" cy="369332"/>
          </a:xfrm>
          <a:prstGeom prst="rect">
            <a:avLst/>
          </a:prstGeom>
        </p:spPr>
        <p:txBody>
          <a:bodyPr wrap="none">
            <a:spAutoFit/>
          </a:bodyPr>
          <a:lstStyle/>
          <a:p>
            <a:r>
              <a:rPr lang="en-US" sz="1800" b="1" dirty="0">
                <a:latin typeface="Arial"/>
                <a:cs typeface="Arial"/>
              </a:rPr>
              <a:t>Finite position resolution</a:t>
            </a:r>
          </a:p>
        </p:txBody>
      </p:sp>
      <p:sp>
        <p:nvSpPr>
          <p:cNvPr id="11" name="Rectangle 10"/>
          <p:cNvSpPr/>
          <p:nvPr/>
        </p:nvSpPr>
        <p:spPr>
          <a:xfrm>
            <a:off x="4953000" y="4343400"/>
            <a:ext cx="2300630" cy="369332"/>
          </a:xfrm>
          <a:prstGeom prst="rect">
            <a:avLst/>
          </a:prstGeom>
        </p:spPr>
        <p:txBody>
          <a:bodyPr wrap="none">
            <a:spAutoFit/>
          </a:bodyPr>
          <a:lstStyle/>
          <a:p>
            <a:r>
              <a:rPr lang="en-US" sz="1800" b="1" dirty="0">
                <a:latin typeface="Arial"/>
                <a:cs typeface="Arial"/>
              </a:rPr>
              <a:t>Energy uncertainty</a:t>
            </a:r>
          </a:p>
        </p:txBody>
      </p:sp>
      <p:pic>
        <p:nvPicPr>
          <p:cNvPr id="12" name="Picture 11"/>
          <p:cNvPicPr>
            <a:picLocks noChangeAspect="1"/>
          </p:cNvPicPr>
          <p:nvPr/>
        </p:nvPicPr>
        <p:blipFill>
          <a:blip r:embed="rId6" cstate="print"/>
          <a:stretch>
            <a:fillRect/>
          </a:stretch>
        </p:blipFill>
        <p:spPr>
          <a:xfrm>
            <a:off x="5791200" y="1977104"/>
            <a:ext cx="1205523" cy="563874"/>
          </a:xfrm>
          <a:prstGeom prst="rect">
            <a:avLst/>
          </a:prstGeom>
        </p:spPr>
      </p:pic>
      <p:pic>
        <p:nvPicPr>
          <p:cNvPr id="13" name="Picture 12"/>
          <p:cNvPicPr>
            <a:picLocks noChangeAspect="1"/>
          </p:cNvPicPr>
          <p:nvPr/>
        </p:nvPicPr>
        <p:blipFill>
          <a:blip r:embed="rId7" cstate="print"/>
          <a:stretch>
            <a:fillRect/>
          </a:stretch>
        </p:blipFill>
        <p:spPr>
          <a:xfrm>
            <a:off x="5715000" y="3124200"/>
            <a:ext cx="1730509" cy="505542"/>
          </a:xfrm>
          <a:prstGeom prst="rect">
            <a:avLst/>
          </a:prstGeom>
        </p:spPr>
      </p:pic>
      <p:pic>
        <p:nvPicPr>
          <p:cNvPr id="14" name="Picture 13"/>
          <p:cNvPicPr>
            <a:picLocks noChangeAspect="1"/>
          </p:cNvPicPr>
          <p:nvPr/>
        </p:nvPicPr>
        <p:blipFill>
          <a:blip r:embed="rId8" cstate="print"/>
          <a:stretch>
            <a:fillRect/>
          </a:stretch>
        </p:blipFill>
        <p:spPr>
          <a:xfrm>
            <a:off x="4000500" y="3263900"/>
            <a:ext cx="1130300" cy="330200"/>
          </a:xfrm>
          <a:prstGeom prst="rect">
            <a:avLst/>
          </a:prstGeom>
        </p:spPr>
      </p:pic>
      <p:sp>
        <p:nvSpPr>
          <p:cNvPr id="15" name="Rectangle 14"/>
          <p:cNvSpPr/>
          <p:nvPr/>
        </p:nvSpPr>
        <p:spPr>
          <a:xfrm>
            <a:off x="5715000" y="1600200"/>
            <a:ext cx="1506091" cy="369332"/>
          </a:xfrm>
          <a:prstGeom prst="rect">
            <a:avLst/>
          </a:prstGeom>
        </p:spPr>
        <p:txBody>
          <a:bodyPr wrap="none">
            <a:spAutoFit/>
          </a:bodyPr>
          <a:lstStyle/>
          <a:p>
            <a:r>
              <a:rPr lang="en-US" sz="1800" b="1" dirty="0">
                <a:latin typeface="Arial"/>
                <a:cs typeface="Arial"/>
              </a:rPr>
              <a:t>First scatter</a:t>
            </a:r>
          </a:p>
        </p:txBody>
      </p:sp>
      <p:sp>
        <p:nvSpPr>
          <p:cNvPr id="16" name="Rectangle 15"/>
          <p:cNvSpPr/>
          <p:nvPr/>
        </p:nvSpPr>
        <p:spPr>
          <a:xfrm>
            <a:off x="5715000" y="2667000"/>
            <a:ext cx="2437987" cy="369332"/>
          </a:xfrm>
          <a:prstGeom prst="rect">
            <a:avLst/>
          </a:prstGeom>
        </p:spPr>
        <p:txBody>
          <a:bodyPr wrap="none">
            <a:spAutoFit/>
          </a:bodyPr>
          <a:lstStyle/>
          <a:p>
            <a:r>
              <a:rPr lang="en-US" sz="1800" b="1" dirty="0" smtClean="0">
                <a:latin typeface="Arial"/>
                <a:cs typeface="Arial"/>
              </a:rPr>
              <a:t>Second scatter: TOF</a:t>
            </a:r>
            <a:endParaRPr lang="en-US" sz="1800" b="1" dirty="0">
              <a:latin typeface="Arial"/>
              <a:cs typeface="Arial"/>
            </a:endParaRPr>
          </a:p>
        </p:txBody>
      </p:sp>
    </p:spTree>
    <p:extLst>
      <p:ext uri="{BB962C8B-B14F-4D97-AF65-F5344CB8AC3E}">
        <p14:creationId xmlns:p14="http://schemas.microsoft.com/office/powerpoint/2010/main" val="272233199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scatter camera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11</a:t>
            </a:fld>
            <a:endParaRPr lang="en-US"/>
          </a:p>
        </p:txBody>
      </p:sp>
      <p:pic>
        <p:nvPicPr>
          <p:cNvPr id="5" name="Picture 4"/>
          <p:cNvPicPr>
            <a:picLocks noChangeAspect="1"/>
          </p:cNvPicPr>
          <p:nvPr/>
        </p:nvPicPr>
        <p:blipFill>
          <a:blip r:embed="rId3" cstate="print"/>
          <a:stretch>
            <a:fillRect/>
          </a:stretch>
        </p:blipFill>
        <p:spPr>
          <a:xfrm>
            <a:off x="1371600" y="1219200"/>
            <a:ext cx="6333067" cy="4191000"/>
          </a:xfrm>
          <a:prstGeom prst="rect">
            <a:avLst/>
          </a:prstGeom>
        </p:spPr>
      </p:pic>
      <p:sp>
        <p:nvSpPr>
          <p:cNvPr id="6" name="TextBox 5"/>
          <p:cNvSpPr txBox="1"/>
          <p:nvPr/>
        </p:nvSpPr>
        <p:spPr>
          <a:xfrm>
            <a:off x="533400" y="5477470"/>
            <a:ext cx="7848600" cy="923330"/>
          </a:xfrm>
          <a:prstGeom prst="rect">
            <a:avLst/>
          </a:prstGeom>
          <a:noFill/>
        </p:spPr>
        <p:txBody>
          <a:bodyPr wrap="square" rtlCol="0">
            <a:spAutoFit/>
          </a:bodyPr>
          <a:lstStyle/>
          <a:p>
            <a:pPr marL="285750" indent="-285750">
              <a:buFont typeface="Arial"/>
              <a:buChar char="•"/>
            </a:pPr>
            <a:r>
              <a:rPr lang="en-US" sz="1800" b="1" dirty="0" smtClean="0">
                <a:latin typeface="Arial"/>
                <a:cs typeface="Arial"/>
              </a:rPr>
              <a:t>fast </a:t>
            </a:r>
            <a:r>
              <a:rPr lang="en-US" sz="1800" b="1" dirty="0">
                <a:latin typeface="Arial"/>
                <a:cs typeface="Arial"/>
              </a:rPr>
              <a:t>PMTs, liquid scintillation detectors in two </a:t>
            </a:r>
            <a:r>
              <a:rPr lang="en-US" sz="1800" b="1" dirty="0" smtClean="0">
                <a:latin typeface="Arial"/>
                <a:cs typeface="Arial"/>
              </a:rPr>
              <a:t>planes</a:t>
            </a:r>
          </a:p>
          <a:p>
            <a:pPr marL="285750" indent="-285750">
              <a:buFont typeface="Arial"/>
              <a:buChar char="•"/>
            </a:pPr>
            <a:r>
              <a:rPr lang="en-US" sz="1800" b="1" dirty="0" smtClean="0">
                <a:latin typeface="Arial"/>
                <a:cs typeface="Arial"/>
              </a:rPr>
              <a:t>utilize </a:t>
            </a:r>
            <a:r>
              <a:rPr lang="en-US" sz="1800" b="1" dirty="0">
                <a:latin typeface="Arial"/>
                <a:cs typeface="Arial"/>
              </a:rPr>
              <a:t>pulse shape discrimination and TOF to distinguish between gammas and neutrons in each detector plane</a:t>
            </a:r>
          </a:p>
        </p:txBody>
      </p:sp>
    </p:spTree>
    <p:extLst>
      <p:ext uri="{BB962C8B-B14F-4D97-AF65-F5344CB8AC3E}">
        <p14:creationId xmlns:p14="http://schemas.microsoft.com/office/powerpoint/2010/main" val="70944473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scatter camera (3)</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12</a:t>
            </a:fld>
            <a:endParaRPr lang="en-US"/>
          </a:p>
        </p:txBody>
      </p:sp>
      <p:pic>
        <p:nvPicPr>
          <p:cNvPr id="5" name="Picture 4"/>
          <p:cNvPicPr>
            <a:picLocks noChangeAspect="1"/>
          </p:cNvPicPr>
          <p:nvPr/>
        </p:nvPicPr>
        <p:blipFill>
          <a:blip r:embed="rId3" cstate="print"/>
          <a:stretch>
            <a:fillRect/>
          </a:stretch>
        </p:blipFill>
        <p:spPr>
          <a:xfrm>
            <a:off x="228600" y="1371600"/>
            <a:ext cx="8289348" cy="2956282"/>
          </a:xfrm>
          <a:prstGeom prst="rect">
            <a:avLst/>
          </a:prstGeom>
        </p:spPr>
      </p:pic>
      <p:sp>
        <p:nvSpPr>
          <p:cNvPr id="6" name="TextBox 5"/>
          <p:cNvSpPr txBox="1"/>
          <p:nvPr/>
        </p:nvSpPr>
        <p:spPr>
          <a:xfrm>
            <a:off x="914400" y="4343400"/>
            <a:ext cx="3160578" cy="369332"/>
          </a:xfrm>
          <a:prstGeom prst="rect">
            <a:avLst/>
          </a:prstGeom>
          <a:noFill/>
        </p:spPr>
        <p:txBody>
          <a:bodyPr wrap="none" rtlCol="0">
            <a:spAutoFit/>
          </a:bodyPr>
          <a:lstStyle/>
          <a:p>
            <a:r>
              <a:rPr lang="en-US" sz="1800" b="1" dirty="0">
                <a:latin typeface="Arial"/>
                <a:cs typeface="Arial"/>
              </a:rPr>
              <a:t>pulse shape discrimination</a:t>
            </a:r>
          </a:p>
        </p:txBody>
      </p:sp>
      <p:sp>
        <p:nvSpPr>
          <p:cNvPr id="8" name="Rectangle 7"/>
          <p:cNvSpPr/>
          <p:nvPr/>
        </p:nvSpPr>
        <p:spPr>
          <a:xfrm>
            <a:off x="5486400" y="4343400"/>
            <a:ext cx="2146742" cy="369332"/>
          </a:xfrm>
          <a:prstGeom prst="rect">
            <a:avLst/>
          </a:prstGeom>
        </p:spPr>
        <p:txBody>
          <a:bodyPr wrap="none">
            <a:spAutoFit/>
          </a:bodyPr>
          <a:lstStyle/>
          <a:p>
            <a:r>
              <a:rPr lang="en-US" sz="1800" b="1" dirty="0">
                <a:latin typeface="Arial"/>
                <a:cs typeface="Arial"/>
              </a:rPr>
              <a:t>relative efficiency</a:t>
            </a:r>
          </a:p>
        </p:txBody>
      </p:sp>
    </p:spTree>
    <p:extLst>
      <p:ext uri="{BB962C8B-B14F-4D97-AF65-F5344CB8AC3E}">
        <p14:creationId xmlns:p14="http://schemas.microsoft.com/office/powerpoint/2010/main" val="118851970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scatter camera (4)</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13</a:t>
            </a:fld>
            <a:endParaRPr lang="en-US"/>
          </a:p>
        </p:txBody>
      </p:sp>
      <p:pic>
        <p:nvPicPr>
          <p:cNvPr id="5" name="Picture 4"/>
          <p:cNvPicPr>
            <a:picLocks noChangeAspect="1"/>
          </p:cNvPicPr>
          <p:nvPr/>
        </p:nvPicPr>
        <p:blipFill>
          <a:blip r:embed="rId3" cstate="print"/>
          <a:stretch>
            <a:fillRect/>
          </a:stretch>
        </p:blipFill>
        <p:spPr>
          <a:xfrm>
            <a:off x="1066800" y="1210421"/>
            <a:ext cx="6934200" cy="5016910"/>
          </a:xfrm>
          <a:prstGeom prst="rect">
            <a:avLst/>
          </a:prstGeom>
        </p:spPr>
      </p:pic>
      <p:sp>
        <p:nvSpPr>
          <p:cNvPr id="6" name="Rectangle 5"/>
          <p:cNvSpPr/>
          <p:nvPr/>
        </p:nvSpPr>
        <p:spPr>
          <a:xfrm>
            <a:off x="457200" y="3657600"/>
            <a:ext cx="4572000" cy="369332"/>
          </a:xfrm>
          <a:prstGeom prst="rect">
            <a:avLst/>
          </a:prstGeom>
        </p:spPr>
        <p:txBody>
          <a:bodyPr>
            <a:spAutoFit/>
          </a:bodyPr>
          <a:lstStyle/>
          <a:p>
            <a:r>
              <a:rPr lang="en-US" sz="1800" b="1" dirty="0">
                <a:latin typeface="Arial"/>
                <a:cs typeface="Arial"/>
              </a:rPr>
              <a:t>detection of neutron source on tanker</a:t>
            </a:r>
          </a:p>
        </p:txBody>
      </p:sp>
      <p:sp>
        <p:nvSpPr>
          <p:cNvPr id="7" name="Rectangle 6"/>
          <p:cNvSpPr/>
          <p:nvPr/>
        </p:nvSpPr>
        <p:spPr>
          <a:xfrm>
            <a:off x="5334000" y="3657600"/>
            <a:ext cx="2483071" cy="369332"/>
          </a:xfrm>
          <a:prstGeom prst="rect">
            <a:avLst/>
          </a:prstGeom>
        </p:spPr>
        <p:txBody>
          <a:bodyPr wrap="none">
            <a:spAutoFit/>
          </a:bodyPr>
          <a:lstStyle/>
          <a:p>
            <a:r>
              <a:rPr lang="en-US" sz="1800" b="1" dirty="0">
                <a:latin typeface="Arial"/>
                <a:cs typeface="Arial"/>
              </a:rPr>
              <a:t>3 sigma CL in &gt;5 min</a:t>
            </a:r>
          </a:p>
        </p:txBody>
      </p:sp>
      <p:sp>
        <p:nvSpPr>
          <p:cNvPr id="8" name="Rectangle 7"/>
          <p:cNvSpPr/>
          <p:nvPr/>
        </p:nvSpPr>
        <p:spPr>
          <a:xfrm>
            <a:off x="1752600" y="6172200"/>
            <a:ext cx="2070323" cy="369332"/>
          </a:xfrm>
          <a:prstGeom prst="rect">
            <a:avLst/>
          </a:prstGeom>
        </p:spPr>
        <p:txBody>
          <a:bodyPr wrap="none">
            <a:spAutoFit/>
          </a:bodyPr>
          <a:lstStyle/>
          <a:p>
            <a:r>
              <a:rPr lang="en-US" sz="1800" b="1" dirty="0">
                <a:latin typeface="Arial"/>
                <a:cs typeface="Arial"/>
              </a:rPr>
              <a:t>detection at 30 m</a:t>
            </a:r>
          </a:p>
        </p:txBody>
      </p:sp>
      <p:sp>
        <p:nvSpPr>
          <p:cNvPr id="9" name="Rectangle 8"/>
          <p:cNvSpPr/>
          <p:nvPr/>
        </p:nvSpPr>
        <p:spPr>
          <a:xfrm>
            <a:off x="8001000" y="4953000"/>
            <a:ext cx="935322" cy="369332"/>
          </a:xfrm>
          <a:prstGeom prst="rect">
            <a:avLst/>
          </a:prstGeom>
        </p:spPr>
        <p:txBody>
          <a:bodyPr wrap="none">
            <a:spAutoFit/>
          </a:bodyPr>
          <a:lstStyle/>
          <a:p>
            <a:r>
              <a:rPr lang="de-DE" sz="1800" b="1" dirty="0">
                <a:latin typeface="Arial"/>
                <a:cs typeface="Arial"/>
              </a:rPr>
              <a:t>&lt; 2 </a:t>
            </a:r>
            <a:r>
              <a:rPr lang="de-DE" sz="1800" b="1" dirty="0" err="1">
                <a:latin typeface="Arial"/>
                <a:cs typeface="Arial"/>
              </a:rPr>
              <a:t>hrs</a:t>
            </a:r>
            <a:endParaRPr lang="en-US" sz="1800" b="1" dirty="0">
              <a:latin typeface="Arial"/>
              <a:cs typeface="Arial"/>
            </a:endParaRPr>
          </a:p>
        </p:txBody>
      </p:sp>
    </p:spTree>
    <p:extLst>
      <p:ext uri="{BB962C8B-B14F-4D97-AF65-F5344CB8AC3E}">
        <p14:creationId xmlns:p14="http://schemas.microsoft.com/office/powerpoint/2010/main" val="19621589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improve HEU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14</a:t>
            </a:fld>
            <a:endParaRPr lang="en-US"/>
          </a:p>
        </p:txBody>
      </p:sp>
      <p:sp>
        <p:nvSpPr>
          <p:cNvPr id="5" name="Text Box 1029"/>
          <p:cNvSpPr txBox="1">
            <a:spLocks noChangeArrowheads="1"/>
          </p:cNvSpPr>
          <p:nvPr/>
        </p:nvSpPr>
        <p:spPr bwMode="auto">
          <a:xfrm>
            <a:off x="457200" y="1371600"/>
            <a:ext cx="4038600" cy="3693319"/>
          </a:xfrm>
          <a:prstGeom prst="rect">
            <a:avLst/>
          </a:prstGeom>
          <a:noFill/>
          <a:ln w="12700">
            <a:noFill/>
            <a:miter lim="800000"/>
            <a:headEnd/>
            <a:tailEnd/>
          </a:ln>
          <a:effectLst/>
        </p:spPr>
        <p:txBody>
          <a:bodyPr wrap="square">
            <a:spAutoFit/>
          </a:bodyPr>
          <a:lstStyle/>
          <a:p>
            <a:pPr algn="ctr"/>
            <a:r>
              <a:rPr lang="en-US" sz="1800" b="1" u="sng" dirty="0">
                <a:latin typeface="Arial"/>
                <a:cs typeface="Arial"/>
              </a:rPr>
              <a:t>Improved </a:t>
            </a:r>
            <a:r>
              <a:rPr lang="en-US" sz="1800" b="1" u="sng" dirty="0" smtClean="0">
                <a:latin typeface="Arial"/>
                <a:cs typeface="Arial"/>
              </a:rPr>
              <a:t>method</a:t>
            </a:r>
            <a:br>
              <a:rPr lang="en-US" sz="1800" b="1" u="sng" dirty="0" smtClean="0">
                <a:latin typeface="Arial"/>
                <a:cs typeface="Arial"/>
              </a:rPr>
            </a:br>
            <a:endParaRPr lang="en-US" sz="1800" b="1" u="sng" dirty="0" smtClean="0">
              <a:latin typeface="Arial"/>
              <a:cs typeface="Arial"/>
            </a:endParaRPr>
          </a:p>
          <a:p>
            <a:pPr marL="285750" indent="-285750">
              <a:buFont typeface="Arial"/>
              <a:buChar char="•"/>
            </a:pPr>
            <a:r>
              <a:rPr lang="en-US" sz="1800" b="1" dirty="0">
                <a:latin typeface="Arial"/>
                <a:cs typeface="Arial"/>
              </a:rPr>
              <a:t>Passive </a:t>
            </a:r>
            <a:r>
              <a:rPr lang="en-US" sz="1800" b="1" dirty="0" smtClean="0">
                <a:latin typeface="Arial"/>
                <a:cs typeface="Arial"/>
              </a:rPr>
              <a:t>detection</a:t>
            </a:r>
            <a:br>
              <a:rPr lang="en-US" sz="1800" b="1" dirty="0" smtClean="0">
                <a:latin typeface="Arial"/>
                <a:cs typeface="Arial"/>
              </a:rPr>
            </a:br>
            <a:r>
              <a:rPr lang="en-US" sz="1800" b="1" dirty="0" smtClean="0">
                <a:latin typeface="Arial"/>
                <a:cs typeface="Arial"/>
              </a:rPr>
              <a:t>- Gamma</a:t>
            </a:r>
            <a:r>
              <a:rPr lang="en-US" sz="1800" b="1" dirty="0">
                <a:latin typeface="Arial"/>
                <a:cs typeface="Arial"/>
              </a:rPr>
              <a:t>-ray </a:t>
            </a:r>
            <a:r>
              <a:rPr lang="en-US" sz="1800" b="1" dirty="0" smtClean="0">
                <a:latin typeface="Arial"/>
                <a:cs typeface="Arial"/>
              </a:rPr>
              <a:t>imaging</a:t>
            </a:r>
            <a:br>
              <a:rPr lang="en-US" sz="1800" b="1" dirty="0" smtClean="0">
                <a:latin typeface="Arial"/>
                <a:cs typeface="Arial"/>
              </a:rPr>
            </a:br>
            <a:r>
              <a:rPr lang="en-US" sz="1800" b="1" dirty="0" smtClean="0">
                <a:latin typeface="Arial"/>
                <a:cs typeface="Arial"/>
              </a:rPr>
              <a:t>- Networks </a:t>
            </a:r>
            <a:r>
              <a:rPr lang="en-US" sz="1800" b="1" dirty="0">
                <a:latin typeface="Arial"/>
                <a:cs typeface="Arial"/>
              </a:rPr>
              <a:t>of </a:t>
            </a:r>
            <a:r>
              <a:rPr lang="en-US" sz="1800" b="1" dirty="0" smtClean="0">
                <a:latin typeface="Arial"/>
                <a:cs typeface="Arial"/>
              </a:rPr>
              <a:t>detectors</a:t>
            </a:r>
            <a:br>
              <a:rPr lang="en-US" sz="1800" b="1" dirty="0" smtClean="0">
                <a:latin typeface="Arial"/>
                <a:cs typeface="Arial"/>
              </a:rPr>
            </a:br>
            <a:r>
              <a:rPr lang="en-US" sz="1800" b="1" dirty="0" smtClean="0">
                <a:latin typeface="Arial"/>
                <a:cs typeface="Arial"/>
              </a:rPr>
              <a:t>- Improved </a:t>
            </a:r>
            <a:r>
              <a:rPr lang="en-US" sz="1800" b="1" dirty="0">
                <a:latin typeface="Arial"/>
                <a:cs typeface="Arial"/>
              </a:rPr>
              <a:t>signature recognition</a:t>
            </a:r>
            <a:br>
              <a:rPr lang="en-US" sz="1800" b="1" dirty="0">
                <a:latin typeface="Arial"/>
                <a:cs typeface="Arial"/>
              </a:rPr>
            </a:br>
            <a:endParaRPr lang="en-US" sz="1800" b="1" dirty="0">
              <a:latin typeface="Arial"/>
              <a:cs typeface="Arial"/>
            </a:endParaRPr>
          </a:p>
          <a:p>
            <a:pPr marL="285750" indent="-285750">
              <a:buFont typeface="Arial"/>
              <a:buChar char="•"/>
            </a:pPr>
            <a:r>
              <a:rPr lang="en-US" sz="1800" b="1" dirty="0">
                <a:latin typeface="Arial"/>
                <a:cs typeface="Arial"/>
              </a:rPr>
              <a:t>Active </a:t>
            </a:r>
            <a:r>
              <a:rPr lang="en-US" sz="1800" b="1" dirty="0" smtClean="0">
                <a:latin typeface="Arial"/>
                <a:cs typeface="Arial"/>
              </a:rPr>
              <a:t>detection</a:t>
            </a:r>
            <a:br>
              <a:rPr lang="en-US" sz="1800" b="1" dirty="0" smtClean="0">
                <a:latin typeface="Arial"/>
                <a:cs typeface="Arial"/>
              </a:rPr>
            </a:br>
            <a:r>
              <a:rPr lang="en-US" sz="1800" b="1" dirty="0" smtClean="0">
                <a:latin typeface="Arial"/>
                <a:cs typeface="Arial"/>
              </a:rPr>
              <a:t>- Gamma</a:t>
            </a:r>
            <a:r>
              <a:rPr lang="en-US" sz="1800" b="1" dirty="0">
                <a:latin typeface="Arial"/>
                <a:cs typeface="Arial"/>
              </a:rPr>
              <a:t>-ray interrogation</a:t>
            </a:r>
            <a:br>
              <a:rPr lang="en-US" sz="1800" b="1" dirty="0">
                <a:latin typeface="Arial"/>
                <a:cs typeface="Arial"/>
              </a:rPr>
            </a:br>
            <a:r>
              <a:rPr lang="en-US" sz="1800" b="1" dirty="0" smtClean="0">
                <a:latin typeface="Arial"/>
                <a:cs typeface="Arial"/>
              </a:rPr>
              <a:t>- Neutron </a:t>
            </a:r>
            <a:r>
              <a:rPr lang="en-US" sz="1800" b="1" dirty="0">
                <a:latin typeface="Arial"/>
                <a:cs typeface="Arial"/>
              </a:rPr>
              <a:t>interrogation</a:t>
            </a:r>
          </a:p>
          <a:p>
            <a:pPr marL="0" lvl="1"/>
            <a:endParaRPr lang="en-US" sz="1800" b="1" dirty="0">
              <a:latin typeface="Arial"/>
              <a:cs typeface="Arial"/>
            </a:endParaRPr>
          </a:p>
          <a:p>
            <a:pPr marL="285750" indent="-285750">
              <a:buFont typeface="Arial"/>
              <a:buChar char="•"/>
            </a:pPr>
            <a:r>
              <a:rPr lang="en-US" sz="1800" b="1" dirty="0">
                <a:latin typeface="Arial"/>
                <a:cs typeface="Arial"/>
              </a:rPr>
              <a:t>Improved detector materials</a:t>
            </a:r>
          </a:p>
          <a:p>
            <a:endParaRPr lang="en-US" sz="1800" b="1" dirty="0">
              <a:latin typeface="Arial"/>
              <a:cs typeface="Arial"/>
            </a:endParaRPr>
          </a:p>
        </p:txBody>
      </p:sp>
      <p:sp>
        <p:nvSpPr>
          <p:cNvPr id="6" name="Text Box 1029"/>
          <p:cNvSpPr txBox="1">
            <a:spLocks noChangeArrowheads="1"/>
          </p:cNvSpPr>
          <p:nvPr/>
        </p:nvSpPr>
        <p:spPr bwMode="auto">
          <a:xfrm>
            <a:off x="4724400" y="1370885"/>
            <a:ext cx="4038600" cy="4801315"/>
          </a:xfrm>
          <a:prstGeom prst="rect">
            <a:avLst/>
          </a:prstGeom>
          <a:noFill/>
          <a:ln w="12700">
            <a:noFill/>
            <a:miter lim="800000"/>
            <a:headEnd/>
            <a:tailEnd/>
          </a:ln>
          <a:effectLst/>
        </p:spPr>
        <p:txBody>
          <a:bodyPr wrap="square">
            <a:spAutoFit/>
          </a:bodyPr>
          <a:lstStyle/>
          <a:p>
            <a:pPr algn="ctr"/>
            <a:r>
              <a:rPr lang="en-US" sz="1800" b="1" u="sng" dirty="0" smtClean="0">
                <a:latin typeface="Arial"/>
                <a:cs typeface="Arial"/>
              </a:rPr>
              <a:t>Payoff</a:t>
            </a:r>
            <a:br>
              <a:rPr lang="en-US" sz="1800" b="1" u="sng" dirty="0" smtClean="0">
                <a:latin typeface="Arial"/>
                <a:cs typeface="Arial"/>
              </a:rPr>
            </a:br>
            <a:endParaRPr lang="en-US" sz="1800" b="1" u="sng" dirty="0" smtClean="0">
              <a:latin typeface="Arial"/>
              <a:cs typeface="Arial"/>
            </a:endParaRPr>
          </a:p>
          <a:p>
            <a:pPr marL="285750" indent="-285750">
              <a:buFont typeface="Arial"/>
              <a:buChar char="•"/>
            </a:pPr>
            <a:r>
              <a:rPr lang="en-US" sz="1800" b="1" dirty="0">
                <a:latin typeface="Arial"/>
                <a:cs typeface="Arial"/>
              </a:rPr>
              <a:t>Passive </a:t>
            </a:r>
            <a:r>
              <a:rPr lang="en-US" sz="1800" b="1" dirty="0" smtClean="0">
                <a:latin typeface="Arial"/>
                <a:cs typeface="Arial"/>
              </a:rPr>
              <a:t>detection</a:t>
            </a:r>
            <a:endParaRPr lang="en-US" sz="1800" b="1" dirty="0">
              <a:latin typeface="Arial"/>
              <a:cs typeface="Arial"/>
            </a:endParaRPr>
          </a:p>
          <a:p>
            <a:pPr marL="514350" indent="-227013">
              <a:buFont typeface="Lucida Grande"/>
              <a:buChar char="-"/>
            </a:pPr>
            <a:r>
              <a:rPr lang="en-US" sz="1800" b="1" dirty="0" smtClean="0">
                <a:latin typeface="Arial"/>
                <a:cs typeface="Arial"/>
              </a:rPr>
              <a:t>Improved </a:t>
            </a:r>
            <a:r>
              <a:rPr lang="en-US" sz="1800" b="1" dirty="0">
                <a:latin typeface="Arial"/>
                <a:cs typeface="Arial"/>
              </a:rPr>
              <a:t>signal-to-</a:t>
            </a:r>
            <a:r>
              <a:rPr lang="en-US" sz="1800" b="1" dirty="0" smtClean="0">
                <a:latin typeface="Arial"/>
                <a:cs typeface="Arial"/>
              </a:rPr>
              <a:t>noise</a:t>
            </a:r>
          </a:p>
          <a:p>
            <a:pPr marL="514350" indent="-227013">
              <a:buFont typeface="Lucida Grande"/>
              <a:buChar char="-"/>
            </a:pPr>
            <a:r>
              <a:rPr lang="en-US" sz="1800" b="1" dirty="0" smtClean="0">
                <a:latin typeface="Arial"/>
                <a:cs typeface="Arial"/>
              </a:rPr>
              <a:t>Provides </a:t>
            </a:r>
            <a:r>
              <a:rPr lang="en-US" sz="1800" b="1" dirty="0">
                <a:latin typeface="Arial"/>
                <a:cs typeface="Arial"/>
              </a:rPr>
              <a:t>effective increase in detector </a:t>
            </a:r>
            <a:r>
              <a:rPr lang="en-US" sz="1800" b="1" dirty="0" smtClean="0">
                <a:latin typeface="Arial"/>
                <a:cs typeface="Arial"/>
              </a:rPr>
              <a:t>size</a:t>
            </a:r>
          </a:p>
          <a:p>
            <a:pPr marL="514350" indent="-227013">
              <a:buFont typeface="Lucida Grande"/>
              <a:buChar char="-"/>
            </a:pPr>
            <a:r>
              <a:rPr lang="en-US" sz="1800" b="1" dirty="0" smtClean="0">
                <a:latin typeface="Arial"/>
                <a:cs typeface="Arial"/>
              </a:rPr>
              <a:t>Improves </a:t>
            </a:r>
            <a:r>
              <a:rPr lang="en-US" sz="1800" b="1" dirty="0">
                <a:latin typeface="Arial"/>
                <a:cs typeface="Arial"/>
              </a:rPr>
              <a:t>signal-to-noise</a:t>
            </a:r>
            <a:br>
              <a:rPr lang="en-US" sz="1800" b="1" dirty="0">
                <a:latin typeface="Arial"/>
                <a:cs typeface="Arial"/>
              </a:rPr>
            </a:br>
            <a:endParaRPr lang="en-US" sz="1800" b="1" dirty="0" smtClean="0">
              <a:latin typeface="Arial"/>
              <a:cs typeface="Arial"/>
            </a:endParaRPr>
          </a:p>
          <a:p>
            <a:pPr marL="285750" indent="-285750">
              <a:buFont typeface="Arial"/>
              <a:buChar char="•"/>
            </a:pPr>
            <a:r>
              <a:rPr lang="en-US" sz="1800" b="1" dirty="0" smtClean="0">
                <a:latin typeface="Arial"/>
                <a:cs typeface="Arial"/>
              </a:rPr>
              <a:t>Active detection</a:t>
            </a:r>
          </a:p>
          <a:p>
            <a:pPr marL="512763" indent="-225425">
              <a:buFont typeface="Lucida Grande"/>
              <a:buChar char="-"/>
            </a:pPr>
            <a:r>
              <a:rPr lang="en-US" sz="1800" b="1" dirty="0" smtClean="0">
                <a:latin typeface="Arial"/>
                <a:cs typeface="Arial"/>
              </a:rPr>
              <a:t>Highly </a:t>
            </a:r>
            <a:r>
              <a:rPr lang="en-US" sz="1800" b="1" dirty="0">
                <a:latin typeface="Arial"/>
                <a:cs typeface="Arial"/>
              </a:rPr>
              <a:t>penetrating through low-Z </a:t>
            </a:r>
            <a:r>
              <a:rPr lang="en-US" sz="1800" b="1" dirty="0" smtClean="0">
                <a:latin typeface="Arial"/>
                <a:cs typeface="Arial"/>
              </a:rPr>
              <a:t>material</a:t>
            </a:r>
            <a:endParaRPr lang="en-US" sz="1800" b="1" dirty="0">
              <a:latin typeface="Arial"/>
              <a:cs typeface="Arial"/>
            </a:endParaRPr>
          </a:p>
          <a:p>
            <a:pPr marL="512763" indent="-225425">
              <a:buFont typeface="Lucida Grande"/>
              <a:buChar char="-"/>
            </a:pPr>
            <a:r>
              <a:rPr lang="en-US" sz="1800" b="1" dirty="0" smtClean="0">
                <a:latin typeface="Arial"/>
                <a:cs typeface="Arial"/>
              </a:rPr>
              <a:t>Highly </a:t>
            </a:r>
            <a:r>
              <a:rPr lang="en-US" sz="1800" b="1" dirty="0">
                <a:latin typeface="Arial"/>
                <a:cs typeface="Arial"/>
              </a:rPr>
              <a:t>penetrating through </a:t>
            </a:r>
            <a:r>
              <a:rPr lang="en-US" sz="1800" b="1" dirty="0" smtClean="0">
                <a:latin typeface="Arial"/>
                <a:cs typeface="Arial"/>
              </a:rPr>
              <a:t>high</a:t>
            </a:r>
            <a:r>
              <a:rPr lang="en-US" sz="1800" b="1" dirty="0">
                <a:latin typeface="Arial"/>
                <a:cs typeface="Arial"/>
              </a:rPr>
              <a:t>-Z </a:t>
            </a:r>
            <a:r>
              <a:rPr lang="en-US" sz="1800" b="1" dirty="0" smtClean="0">
                <a:latin typeface="Arial"/>
                <a:cs typeface="Arial"/>
              </a:rPr>
              <a:t>material</a:t>
            </a:r>
            <a:endParaRPr lang="en-US" sz="1800" b="1" dirty="0">
              <a:latin typeface="Arial"/>
              <a:cs typeface="Arial"/>
            </a:endParaRPr>
          </a:p>
          <a:p>
            <a:pPr marL="512763" indent="-225425">
              <a:buFont typeface="Lucida Grande"/>
              <a:buChar char="-"/>
            </a:pPr>
            <a:r>
              <a:rPr lang="en-US" sz="1800" b="1" dirty="0" smtClean="0">
                <a:latin typeface="Arial"/>
                <a:cs typeface="Arial"/>
              </a:rPr>
              <a:t>Operational </a:t>
            </a:r>
            <a:r>
              <a:rPr lang="en-US" sz="1800" b="1" dirty="0">
                <a:latin typeface="Arial"/>
                <a:cs typeface="Arial"/>
              </a:rPr>
              <a:t>improvements;  better energy resolution, lower power, smaller size</a:t>
            </a:r>
          </a:p>
          <a:p>
            <a:endParaRPr lang="en-US" sz="1800" b="1" dirty="0">
              <a:latin typeface="Arial"/>
              <a:cs typeface="Arial"/>
            </a:endParaRPr>
          </a:p>
        </p:txBody>
      </p:sp>
    </p:spTree>
    <p:extLst>
      <p:ext uri="{BB962C8B-B14F-4D97-AF65-F5344CB8AC3E}">
        <p14:creationId xmlns:p14="http://schemas.microsoft.com/office/powerpoint/2010/main" val="371305501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Conclusions and </a:t>
            </a:r>
            <a:r>
              <a:rPr lang="en-US" dirty="0" smtClean="0"/>
              <a:t>recommendations</a:t>
            </a:r>
            <a:br>
              <a:rPr lang="en-US" dirty="0" smtClean="0"/>
            </a:br>
            <a:r>
              <a:rPr lang="en-US" dirty="0" smtClean="0"/>
              <a:t>from an earlier workshop </a:t>
            </a:r>
            <a:r>
              <a:rPr lang="en-US" dirty="0"/>
              <a:t>(2000)</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15</a:t>
            </a:fld>
            <a:endParaRPr lang="en-US"/>
          </a:p>
        </p:txBody>
      </p:sp>
      <p:sp>
        <p:nvSpPr>
          <p:cNvPr id="5" name="Rectangle 4"/>
          <p:cNvSpPr/>
          <p:nvPr/>
        </p:nvSpPr>
        <p:spPr>
          <a:xfrm>
            <a:off x="533400" y="1676400"/>
            <a:ext cx="8153400" cy="2862323"/>
          </a:xfrm>
          <a:prstGeom prst="rect">
            <a:avLst/>
          </a:prstGeom>
        </p:spPr>
        <p:txBody>
          <a:bodyPr wrap="square">
            <a:spAutoFit/>
          </a:bodyPr>
          <a:lstStyle/>
          <a:p>
            <a:pPr marL="285750" indent="-285750">
              <a:buFont typeface="Arial"/>
              <a:buChar char="•"/>
            </a:pPr>
            <a:r>
              <a:rPr lang="en-US" sz="1800" b="1" dirty="0">
                <a:latin typeface="Arial"/>
                <a:cs typeface="Arial"/>
              </a:rPr>
              <a:t>The detection of HEU in nuclear weapons is extremely </a:t>
            </a:r>
            <a:r>
              <a:rPr lang="en-US" sz="1800" b="1" dirty="0" smtClean="0">
                <a:latin typeface="Arial"/>
                <a:cs typeface="Arial"/>
              </a:rPr>
              <a:t>difficult</a:t>
            </a:r>
          </a:p>
          <a:p>
            <a:pPr marL="285750" indent="-285750">
              <a:buFont typeface="Arial"/>
              <a:buChar char="•"/>
            </a:pPr>
            <a:r>
              <a:rPr lang="en-US" sz="1800" b="1" dirty="0" smtClean="0">
                <a:latin typeface="Arial"/>
                <a:cs typeface="Arial"/>
              </a:rPr>
              <a:t>Currently </a:t>
            </a:r>
            <a:r>
              <a:rPr lang="en-US" sz="1800" b="1" dirty="0">
                <a:latin typeface="Arial"/>
                <a:cs typeface="Arial"/>
              </a:rPr>
              <a:t>available technologies do not provide high </a:t>
            </a:r>
            <a:r>
              <a:rPr lang="en-US" sz="1800" b="1" dirty="0" smtClean="0">
                <a:latin typeface="Arial"/>
                <a:cs typeface="Arial"/>
              </a:rPr>
              <a:t>confidence</a:t>
            </a:r>
          </a:p>
          <a:p>
            <a:pPr marL="285750" indent="-285750">
              <a:buFont typeface="Arial"/>
              <a:buChar char="•"/>
            </a:pPr>
            <a:r>
              <a:rPr lang="en-US" sz="1800" b="1" dirty="0" smtClean="0">
                <a:latin typeface="Arial"/>
                <a:cs typeface="Arial"/>
              </a:rPr>
              <a:t>Research </a:t>
            </a:r>
            <a:r>
              <a:rPr lang="en-US" sz="1800" b="1" dirty="0">
                <a:latin typeface="Arial"/>
                <a:cs typeface="Arial"/>
              </a:rPr>
              <a:t>and development of HEU detection methods should be pursued for both passive and active techniques to include</a:t>
            </a:r>
            <a:r>
              <a:rPr lang="en-US" sz="1800" b="1" dirty="0" smtClean="0">
                <a:latin typeface="Arial"/>
                <a:cs typeface="Arial"/>
              </a:rPr>
              <a:t>:</a:t>
            </a:r>
            <a:br>
              <a:rPr lang="en-US" sz="1800" b="1" dirty="0" smtClean="0">
                <a:latin typeface="Arial"/>
                <a:cs typeface="Arial"/>
              </a:rPr>
            </a:br>
            <a:endParaRPr lang="en-US" sz="1800" b="1" dirty="0">
              <a:latin typeface="Arial"/>
              <a:cs typeface="Arial"/>
            </a:endParaRPr>
          </a:p>
          <a:p>
            <a:pPr marL="635000" lvl="1" indent="-347663">
              <a:buFont typeface="Lucida Grande"/>
              <a:buChar char="-"/>
            </a:pPr>
            <a:r>
              <a:rPr lang="en-US" sz="1800" b="1" dirty="0">
                <a:latin typeface="Arial"/>
                <a:cs typeface="Arial"/>
              </a:rPr>
              <a:t>Active interrogation</a:t>
            </a:r>
          </a:p>
          <a:p>
            <a:pPr marL="635000" lvl="1" indent="-347663">
              <a:buFont typeface="Lucida Grande"/>
              <a:buChar char="-"/>
            </a:pPr>
            <a:r>
              <a:rPr lang="en-US" sz="1800" b="1" dirty="0">
                <a:latin typeface="Arial"/>
                <a:cs typeface="Arial"/>
              </a:rPr>
              <a:t>Gamma-ray imaging</a:t>
            </a:r>
          </a:p>
          <a:p>
            <a:pPr marL="635000" lvl="1" indent="-347663">
              <a:buFont typeface="Lucida Grande"/>
              <a:buChar char="-"/>
            </a:pPr>
            <a:r>
              <a:rPr lang="en-US" sz="1800" b="1" dirty="0">
                <a:latin typeface="Arial"/>
                <a:cs typeface="Arial"/>
              </a:rPr>
              <a:t>Improved signature recognition methods</a:t>
            </a:r>
          </a:p>
          <a:p>
            <a:pPr marL="635000" lvl="1" indent="-347663">
              <a:buFont typeface="Lucida Grande"/>
              <a:buChar char="-"/>
            </a:pPr>
            <a:r>
              <a:rPr lang="en-US" sz="1800" b="1" dirty="0">
                <a:latin typeface="Arial"/>
                <a:cs typeface="Arial"/>
              </a:rPr>
              <a:t>Detector networking</a:t>
            </a:r>
          </a:p>
          <a:p>
            <a:pPr marL="635000" lvl="1" indent="-347663">
              <a:buFont typeface="Lucida Grande"/>
              <a:buChar char="-"/>
            </a:pPr>
            <a:r>
              <a:rPr lang="en-US" sz="1800" b="1" dirty="0">
                <a:latin typeface="Arial"/>
                <a:cs typeface="Arial"/>
              </a:rPr>
              <a:t>New detector materials</a:t>
            </a:r>
          </a:p>
        </p:txBody>
      </p:sp>
    </p:spTree>
    <p:extLst>
      <p:ext uri="{BB962C8B-B14F-4D97-AF65-F5344CB8AC3E}">
        <p14:creationId xmlns:p14="http://schemas.microsoft.com/office/powerpoint/2010/main" val="30921318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is relatively unimportant</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16</a:t>
            </a:fld>
            <a:endParaRPr lang="en-US"/>
          </a:p>
        </p:txBody>
      </p:sp>
      <p:sp>
        <p:nvSpPr>
          <p:cNvPr id="5" name="TextBox 4"/>
          <p:cNvSpPr txBox="1"/>
          <p:nvPr/>
        </p:nvSpPr>
        <p:spPr>
          <a:xfrm>
            <a:off x="381000" y="1295400"/>
            <a:ext cx="5647700" cy="369332"/>
          </a:xfrm>
          <a:prstGeom prst="rect">
            <a:avLst/>
          </a:prstGeom>
          <a:noFill/>
        </p:spPr>
        <p:txBody>
          <a:bodyPr wrap="none" rtlCol="0">
            <a:spAutoFit/>
          </a:bodyPr>
          <a:lstStyle/>
          <a:p>
            <a:pPr marL="285750" indent="-285750">
              <a:buFont typeface="Arial"/>
              <a:buChar char="•"/>
            </a:pPr>
            <a:r>
              <a:rPr lang="en-US" sz="1800" b="1" dirty="0">
                <a:latin typeface="Arial"/>
                <a:ea typeface="ヒラギノ角ゴ Pro W3" pitchFamily="1" charset="-128"/>
                <a:cs typeface="Arial"/>
              </a:rPr>
              <a:t>Figure of merit for low activity (small Compton</a:t>
            </a:r>
            <a:r>
              <a:rPr lang="en-US" sz="1800" b="1" dirty="0" smtClean="0">
                <a:latin typeface="Arial"/>
                <a:ea typeface="ヒラギノ角ゴ Pro W3" pitchFamily="1" charset="-128"/>
                <a:cs typeface="Arial"/>
              </a:rPr>
              <a:t>)</a:t>
            </a:r>
            <a:endParaRPr lang="en-US" sz="1800" b="1" dirty="0">
              <a:latin typeface="Arial"/>
              <a:ea typeface="ヒラギノ角ゴ Pro W3" pitchFamily="1" charset="-128"/>
              <a:cs typeface="Arial"/>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3115318106"/>
              </p:ext>
            </p:extLst>
          </p:nvPr>
        </p:nvGraphicFramePr>
        <p:xfrm>
          <a:off x="1995488" y="1905000"/>
          <a:ext cx="4400550" cy="838200"/>
        </p:xfrm>
        <a:graphic>
          <a:graphicData uri="http://schemas.openxmlformats.org/presentationml/2006/ole">
            <mc:AlternateContent xmlns:mc="http://schemas.openxmlformats.org/markup-compatibility/2006">
              <mc:Choice xmlns:v="urn:schemas-microsoft-com:vml" Requires="v">
                <p:oleObj spid="_x0000_s32786" name="Equation" r:id="rId4" imgW="2925360" imgH="548280" progId="Equation.3">
                  <p:embed/>
                </p:oleObj>
              </mc:Choice>
              <mc:Fallback>
                <p:oleObj name="Equation" r:id="rId4" imgW="2925360" imgH="5482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488" y="1905000"/>
                        <a:ext cx="44005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81000" y="2971800"/>
            <a:ext cx="8458200" cy="2308324"/>
          </a:xfrm>
          <a:prstGeom prst="rect">
            <a:avLst/>
          </a:prstGeom>
          <a:noFill/>
        </p:spPr>
        <p:txBody>
          <a:bodyPr wrap="square" rtlCol="0">
            <a:spAutoFit/>
          </a:bodyPr>
          <a:lstStyle/>
          <a:p>
            <a:r>
              <a:rPr lang="en-US" sz="1800" b="1" dirty="0">
                <a:latin typeface="Arial"/>
                <a:cs typeface="Arial"/>
              </a:rPr>
              <a:t>where </a:t>
            </a:r>
            <a:r>
              <a:rPr lang="en-US" sz="1800" b="1" i="1" dirty="0">
                <a:latin typeface="Arial"/>
                <a:cs typeface="Arial"/>
              </a:rPr>
              <a:t>D</a:t>
            </a:r>
            <a:r>
              <a:rPr lang="en-US" sz="1800" b="1" dirty="0">
                <a:latin typeface="Arial"/>
                <a:cs typeface="Arial"/>
              </a:rPr>
              <a:t>(</a:t>
            </a:r>
            <a:r>
              <a:rPr lang="en-US" sz="1800" b="1" i="1" dirty="0">
                <a:latin typeface="Arial"/>
                <a:cs typeface="Arial"/>
              </a:rPr>
              <a:t>E</a:t>
            </a:r>
            <a:r>
              <a:rPr lang="en-US" sz="1800" b="1" dirty="0">
                <a:latin typeface="Arial"/>
                <a:cs typeface="Arial"/>
              </a:rPr>
              <a:t>) = min detectable activity (</a:t>
            </a:r>
            <a:r>
              <a:rPr lang="en-US" sz="1800" b="1" dirty="0" err="1">
                <a:latin typeface="Arial"/>
                <a:cs typeface="Arial"/>
              </a:rPr>
              <a:t>Bq</a:t>
            </a:r>
            <a:r>
              <a:rPr lang="en-US" sz="1800" b="1" dirty="0">
                <a:latin typeface="Arial"/>
                <a:cs typeface="Arial"/>
              </a:rPr>
              <a:t>), </a:t>
            </a:r>
            <a:r>
              <a:rPr lang="en-US" sz="1800" b="1" i="1" dirty="0">
                <a:latin typeface="Arial"/>
                <a:cs typeface="Arial"/>
              </a:rPr>
              <a:t>A </a:t>
            </a:r>
            <a:r>
              <a:rPr lang="en-US" sz="1800" b="1" dirty="0">
                <a:latin typeface="Arial"/>
                <a:cs typeface="Arial"/>
              </a:rPr>
              <a:t>=1/precision (=10 for 10%), </a:t>
            </a:r>
          </a:p>
          <a:p>
            <a:r>
              <a:rPr lang="en-US" sz="1800" b="1" i="1" dirty="0" smtClean="0">
                <a:latin typeface="Arial"/>
                <a:cs typeface="Arial"/>
              </a:rPr>
              <a:t>t</a:t>
            </a:r>
            <a:r>
              <a:rPr lang="en-US" sz="1800" b="1" dirty="0" smtClean="0">
                <a:latin typeface="Arial"/>
                <a:cs typeface="Arial"/>
              </a:rPr>
              <a:t> </a:t>
            </a:r>
            <a:r>
              <a:rPr lang="en-US" sz="1800" b="1" dirty="0">
                <a:latin typeface="Arial"/>
                <a:cs typeface="Arial"/>
              </a:rPr>
              <a:t>= count time, </a:t>
            </a:r>
            <a:r>
              <a:rPr lang="en-US" sz="1800" b="1" i="1" dirty="0" err="1">
                <a:latin typeface="Arial"/>
                <a:cs typeface="Arial"/>
              </a:rPr>
              <a:t>ε</a:t>
            </a:r>
            <a:r>
              <a:rPr lang="en-US" sz="1800" b="1" dirty="0">
                <a:latin typeface="Arial"/>
                <a:cs typeface="Arial"/>
              </a:rPr>
              <a:t> = efficiency, </a:t>
            </a:r>
            <a:r>
              <a:rPr lang="en-US" sz="1800" b="1" i="1" dirty="0">
                <a:latin typeface="Arial"/>
                <a:cs typeface="Arial"/>
              </a:rPr>
              <a:t>f </a:t>
            </a:r>
            <a:r>
              <a:rPr lang="en-US" sz="1800" b="1" dirty="0">
                <a:latin typeface="Arial"/>
                <a:cs typeface="Arial"/>
              </a:rPr>
              <a:t>= branch ratio, </a:t>
            </a:r>
            <a:r>
              <a:rPr lang="en-US" sz="1800" b="1" i="1" dirty="0">
                <a:latin typeface="Arial"/>
                <a:cs typeface="Arial"/>
              </a:rPr>
              <a:t>b </a:t>
            </a:r>
            <a:r>
              <a:rPr lang="en-US" sz="1800" b="1" dirty="0">
                <a:latin typeface="Arial"/>
                <a:cs typeface="Arial"/>
              </a:rPr>
              <a:t>= integration width in </a:t>
            </a:r>
            <a:r>
              <a:rPr lang="en-US" sz="1800" b="1" dirty="0" err="1">
                <a:latin typeface="Arial"/>
                <a:cs typeface="Arial"/>
              </a:rPr>
              <a:t>fwhm</a:t>
            </a:r>
            <a:r>
              <a:rPr lang="en-US" sz="1800" b="1" dirty="0">
                <a:latin typeface="Arial"/>
                <a:cs typeface="Arial"/>
              </a:rPr>
              <a:t>, </a:t>
            </a:r>
            <a:r>
              <a:rPr lang="en-US" sz="1800" b="1" i="1" dirty="0">
                <a:latin typeface="Arial"/>
                <a:cs typeface="Arial"/>
              </a:rPr>
              <a:t>R </a:t>
            </a:r>
            <a:r>
              <a:rPr lang="en-US" sz="1800" b="1" dirty="0">
                <a:latin typeface="Arial"/>
                <a:cs typeface="Arial"/>
              </a:rPr>
              <a:t>= resolution (</a:t>
            </a:r>
            <a:r>
              <a:rPr lang="en-US" sz="1800" b="1" dirty="0" err="1">
                <a:latin typeface="Arial"/>
                <a:cs typeface="Arial"/>
              </a:rPr>
              <a:t>keV</a:t>
            </a:r>
            <a:r>
              <a:rPr lang="en-US" sz="1800" b="1" dirty="0">
                <a:latin typeface="Arial"/>
                <a:cs typeface="Arial"/>
              </a:rPr>
              <a:t>), </a:t>
            </a:r>
            <a:r>
              <a:rPr lang="en-US" sz="1800" b="1" i="1" dirty="0">
                <a:latin typeface="Arial"/>
                <a:cs typeface="Arial"/>
              </a:rPr>
              <a:t>E </a:t>
            </a:r>
            <a:r>
              <a:rPr lang="en-US" sz="1800" b="1" dirty="0">
                <a:latin typeface="Arial"/>
                <a:cs typeface="Arial"/>
              </a:rPr>
              <a:t>= energy, B = background (</a:t>
            </a:r>
            <a:r>
              <a:rPr lang="en-US" sz="1800" b="1" dirty="0" err="1">
                <a:latin typeface="Arial"/>
                <a:cs typeface="Arial"/>
              </a:rPr>
              <a:t>ct</a:t>
            </a:r>
            <a:r>
              <a:rPr lang="en-US" sz="1800" b="1" dirty="0">
                <a:latin typeface="Arial"/>
                <a:cs typeface="Arial"/>
              </a:rPr>
              <a:t>/</a:t>
            </a:r>
            <a:r>
              <a:rPr lang="en-US" sz="1800" b="1" dirty="0" err="1">
                <a:latin typeface="Arial"/>
                <a:cs typeface="Arial"/>
              </a:rPr>
              <a:t>s·keV</a:t>
            </a:r>
            <a:r>
              <a:rPr lang="en-US" sz="1800" b="1" dirty="0">
                <a:latin typeface="Arial"/>
                <a:cs typeface="Arial"/>
              </a:rPr>
              <a:t>) </a:t>
            </a:r>
          </a:p>
          <a:p>
            <a:r>
              <a:rPr lang="en-US" sz="1800" b="1" dirty="0">
                <a:latin typeface="Arial"/>
                <a:cs typeface="Arial"/>
              </a:rPr>
              <a:t>		[rewritten from J. A. Cooper, </a:t>
            </a:r>
            <a:r>
              <a:rPr lang="en-US" sz="1800" b="1" i="1" dirty="0">
                <a:latin typeface="Arial"/>
                <a:cs typeface="Arial"/>
              </a:rPr>
              <a:t>NIM </a:t>
            </a:r>
            <a:r>
              <a:rPr lang="en-US" sz="1800" b="1" dirty="0">
                <a:latin typeface="Arial"/>
                <a:cs typeface="Arial"/>
              </a:rPr>
              <a:t>82, 273, (1970)]</a:t>
            </a:r>
          </a:p>
          <a:p>
            <a:endParaRPr lang="en-US" sz="1800" b="1" dirty="0">
              <a:latin typeface="Arial"/>
              <a:cs typeface="Arial"/>
            </a:endParaRPr>
          </a:p>
          <a:p>
            <a:pPr marL="285750" indent="-285750">
              <a:buFont typeface="Arial"/>
              <a:buChar char="•"/>
            </a:pPr>
            <a:r>
              <a:rPr lang="en-US" sz="1800" b="1" dirty="0">
                <a:latin typeface="Arial"/>
                <a:cs typeface="Arial"/>
              </a:rPr>
              <a:t>Detection limit or throughput scale as </a:t>
            </a:r>
            <a:r>
              <a:rPr lang="en-US" sz="1800" b="1" dirty="0" err="1">
                <a:latin typeface="Arial"/>
                <a:cs typeface="Arial"/>
              </a:rPr>
              <a:t>ε</a:t>
            </a:r>
            <a:r>
              <a:rPr lang="en-US" sz="1800" b="1" dirty="0">
                <a:latin typeface="Arial"/>
                <a:cs typeface="Arial"/>
              </a:rPr>
              <a:t>/√B, so you should buy </a:t>
            </a:r>
            <a:r>
              <a:rPr lang="en-US" sz="1800" b="1" dirty="0" err="1">
                <a:latin typeface="Arial"/>
                <a:cs typeface="Arial"/>
              </a:rPr>
              <a:t>Ge</a:t>
            </a:r>
            <a:r>
              <a:rPr lang="en-US" sz="1800" b="1" dirty="0">
                <a:latin typeface="Arial"/>
                <a:cs typeface="Arial"/>
              </a:rPr>
              <a:t> rather than </a:t>
            </a:r>
            <a:r>
              <a:rPr lang="en-US" sz="1800" b="1" dirty="0" err="1" smtClean="0">
                <a:latin typeface="Arial"/>
                <a:cs typeface="Arial"/>
              </a:rPr>
              <a:t>Pb</a:t>
            </a:r>
            <a:endParaRPr lang="en-US" sz="1800" b="1" dirty="0">
              <a:latin typeface="Arial"/>
              <a:cs typeface="Arial"/>
            </a:endParaRPr>
          </a:p>
          <a:p>
            <a:pPr marL="285750" indent="-285750">
              <a:buFont typeface="Arial"/>
              <a:buChar char="•"/>
            </a:pPr>
            <a:r>
              <a:rPr lang="en-US" sz="1800" b="1" dirty="0" smtClean="0">
                <a:latin typeface="Arial"/>
                <a:cs typeface="Arial"/>
              </a:rPr>
              <a:t>Nonetheless…</a:t>
            </a:r>
            <a:endParaRPr lang="en-US" sz="1800" b="1" dirty="0">
              <a:latin typeface="Arial"/>
              <a:cs typeface="Arial"/>
            </a:endParaRPr>
          </a:p>
        </p:txBody>
      </p:sp>
    </p:spTree>
    <p:extLst>
      <p:ext uri="{BB962C8B-B14F-4D97-AF65-F5344CB8AC3E}">
        <p14:creationId xmlns:p14="http://schemas.microsoft.com/office/powerpoint/2010/main" val="111502259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shielding materials</a:t>
            </a:r>
            <a:endParaRPr lang="en-US" dirty="0"/>
          </a:p>
        </p:txBody>
      </p:sp>
      <p:sp>
        <p:nvSpPr>
          <p:cNvPr id="5" name="Rectangle 3"/>
          <p:cNvSpPr>
            <a:spLocks noGrp="1" noChangeArrowheads="1"/>
          </p:cNvSpPr>
          <p:nvPr>
            <p:ph idx="1"/>
          </p:nvPr>
        </p:nvSpPr>
        <p:spPr/>
        <p:txBody>
          <a:bodyPr>
            <a:normAutofit/>
          </a:bodyPr>
          <a:lstStyle/>
          <a:p>
            <a:pPr marL="292100" indent="-285750">
              <a:spcBef>
                <a:spcPts val="600"/>
              </a:spcBef>
              <a:spcAft>
                <a:spcPts val="600"/>
              </a:spcAft>
            </a:pPr>
            <a:r>
              <a:rPr lang="en-US" dirty="0">
                <a:latin typeface="Arial"/>
                <a:cs typeface="Arial"/>
              </a:rPr>
              <a:t>Selected (non-radiogenic) </a:t>
            </a:r>
            <a:r>
              <a:rPr lang="en-US" dirty="0" smtClean="0">
                <a:latin typeface="Arial"/>
                <a:cs typeface="Arial"/>
              </a:rPr>
              <a:t>lead </a:t>
            </a:r>
            <a:endParaRPr lang="en-US" dirty="0">
              <a:latin typeface="Arial"/>
              <a:cs typeface="Arial"/>
            </a:endParaRPr>
          </a:p>
          <a:p>
            <a:pPr marL="692150" lvl="2" indent="-285750">
              <a:spcBef>
                <a:spcPts val="600"/>
              </a:spcBef>
              <a:spcAft>
                <a:spcPts val="600"/>
              </a:spcAft>
              <a:buFontTx/>
              <a:buChar char="-"/>
            </a:pPr>
            <a:r>
              <a:rPr lang="en-US" sz="2000" dirty="0" smtClean="0">
                <a:latin typeface="Arial"/>
                <a:cs typeface="Arial"/>
              </a:rPr>
              <a:t>Minimal </a:t>
            </a:r>
            <a:r>
              <a:rPr lang="en-US" sz="2000" dirty="0">
                <a:latin typeface="Arial"/>
                <a:cs typeface="Arial"/>
              </a:rPr>
              <a:t>U, </a:t>
            </a:r>
            <a:r>
              <a:rPr lang="en-US" sz="2000" dirty="0" err="1">
                <a:latin typeface="Arial"/>
                <a:cs typeface="Arial"/>
              </a:rPr>
              <a:t>Th</a:t>
            </a:r>
            <a:r>
              <a:rPr lang="en-US" sz="2000" dirty="0">
                <a:latin typeface="Arial"/>
                <a:cs typeface="Arial"/>
              </a:rPr>
              <a:t> products (</a:t>
            </a:r>
            <a:r>
              <a:rPr lang="en-US" sz="2000" baseline="30000" dirty="0">
                <a:latin typeface="Arial"/>
                <a:cs typeface="Arial"/>
              </a:rPr>
              <a:t>210</a:t>
            </a:r>
            <a:r>
              <a:rPr lang="en-US" sz="2000" dirty="0">
                <a:latin typeface="Arial"/>
                <a:cs typeface="Arial"/>
              </a:rPr>
              <a:t>Pb 22 y t</a:t>
            </a:r>
            <a:r>
              <a:rPr lang="en-US" sz="2000" baseline="-25000" dirty="0">
                <a:latin typeface="Arial"/>
                <a:cs typeface="Arial"/>
              </a:rPr>
              <a:t>1/2</a:t>
            </a:r>
            <a:r>
              <a:rPr lang="en-US" sz="2000" dirty="0" smtClean="0">
                <a:latin typeface="Arial"/>
                <a:cs typeface="Arial"/>
              </a:rPr>
              <a:t>)</a:t>
            </a:r>
          </a:p>
          <a:p>
            <a:pPr marL="692150" lvl="2" indent="-285750">
              <a:spcBef>
                <a:spcPts val="600"/>
              </a:spcBef>
              <a:spcAft>
                <a:spcPts val="600"/>
              </a:spcAft>
              <a:buFontTx/>
              <a:buChar char="-"/>
            </a:pPr>
            <a:r>
              <a:rPr lang="en-US" sz="2000" dirty="0" smtClean="0">
                <a:latin typeface="Arial"/>
                <a:cs typeface="Arial"/>
              </a:rPr>
              <a:t>8 </a:t>
            </a:r>
            <a:r>
              <a:rPr lang="en-US" sz="2000" dirty="0">
                <a:latin typeface="Arial"/>
                <a:cs typeface="Arial"/>
              </a:rPr>
              <a:t>cm attenuates 1.46 MeV </a:t>
            </a:r>
            <a:r>
              <a:rPr lang="en-US" sz="2000" baseline="30000" dirty="0">
                <a:latin typeface="Arial"/>
                <a:cs typeface="Arial"/>
              </a:rPr>
              <a:t>40</a:t>
            </a:r>
            <a:r>
              <a:rPr lang="en-US" sz="2000" dirty="0">
                <a:latin typeface="Arial"/>
                <a:cs typeface="Arial"/>
              </a:rPr>
              <a:t>K </a:t>
            </a:r>
            <a:r>
              <a:rPr lang="en-US" sz="2000" dirty="0">
                <a:latin typeface="Arial"/>
                <a:cs typeface="Arial"/>
                <a:sym typeface="Symbol" pitchFamily="-64" charset="2"/>
              </a:rPr>
              <a:t></a:t>
            </a:r>
            <a:r>
              <a:rPr lang="en-US" sz="2000" dirty="0">
                <a:latin typeface="Arial"/>
                <a:cs typeface="Arial"/>
              </a:rPr>
              <a:t> by </a:t>
            </a:r>
            <a:r>
              <a:rPr lang="en-US" sz="2000" dirty="0" smtClean="0">
                <a:latin typeface="Arial"/>
                <a:cs typeface="Arial"/>
              </a:rPr>
              <a:t>100x</a:t>
            </a:r>
            <a:br>
              <a:rPr lang="en-US" sz="2000" dirty="0" smtClean="0">
                <a:latin typeface="Arial"/>
                <a:cs typeface="Arial"/>
              </a:rPr>
            </a:br>
            <a:endParaRPr lang="en-US" sz="2000" dirty="0">
              <a:latin typeface="Arial"/>
              <a:cs typeface="Arial"/>
            </a:endParaRPr>
          </a:p>
          <a:p>
            <a:pPr marL="292100" indent="-285750">
              <a:spcBef>
                <a:spcPts val="600"/>
              </a:spcBef>
              <a:spcAft>
                <a:spcPts val="600"/>
              </a:spcAft>
            </a:pPr>
            <a:r>
              <a:rPr lang="en-US" dirty="0">
                <a:latin typeface="Arial"/>
                <a:cs typeface="Arial"/>
              </a:rPr>
              <a:t>Selected (pre-nuclear) </a:t>
            </a:r>
            <a:r>
              <a:rPr lang="en-US" dirty="0" smtClean="0">
                <a:latin typeface="Arial"/>
                <a:cs typeface="Arial"/>
              </a:rPr>
              <a:t>iron</a:t>
            </a:r>
          </a:p>
          <a:p>
            <a:pPr marL="692150" lvl="1">
              <a:spcBef>
                <a:spcPts val="600"/>
              </a:spcBef>
              <a:spcAft>
                <a:spcPts val="600"/>
              </a:spcAft>
              <a:buFontTx/>
              <a:buChar char="-"/>
            </a:pPr>
            <a:r>
              <a:rPr lang="en-US" sz="1800" dirty="0" smtClean="0">
                <a:latin typeface="Arial"/>
                <a:cs typeface="Arial"/>
              </a:rPr>
              <a:t>Requires </a:t>
            </a:r>
            <a:r>
              <a:rPr lang="en-US" sz="1800" dirty="0">
                <a:latin typeface="Arial"/>
                <a:cs typeface="Arial"/>
              </a:rPr>
              <a:t>12 cm for 100x </a:t>
            </a:r>
            <a:r>
              <a:rPr lang="en-US" sz="1800" dirty="0" smtClean="0">
                <a:latin typeface="Arial"/>
                <a:cs typeface="Arial"/>
              </a:rPr>
              <a:t>attenuation</a:t>
            </a:r>
          </a:p>
          <a:p>
            <a:pPr marL="692150" lvl="1">
              <a:spcBef>
                <a:spcPts val="600"/>
              </a:spcBef>
              <a:spcAft>
                <a:spcPts val="600"/>
              </a:spcAft>
              <a:buFontTx/>
              <a:buChar char="-"/>
            </a:pPr>
            <a:r>
              <a:rPr lang="en-US" sz="1800" dirty="0" smtClean="0">
                <a:latin typeface="Arial"/>
                <a:cs typeface="Arial"/>
              </a:rPr>
              <a:t>But </a:t>
            </a:r>
            <a:r>
              <a:rPr lang="en-US" sz="1800" dirty="0">
                <a:latin typeface="Arial"/>
                <a:cs typeface="Arial"/>
              </a:rPr>
              <a:t>(µ,</a:t>
            </a:r>
            <a:r>
              <a:rPr lang="en-US" sz="1800" i="1" dirty="0">
                <a:latin typeface="Arial"/>
                <a:cs typeface="Arial"/>
              </a:rPr>
              <a:t>n</a:t>
            </a:r>
            <a:r>
              <a:rPr lang="en-US" sz="1800" dirty="0">
                <a:latin typeface="Arial"/>
                <a:cs typeface="Arial"/>
              </a:rPr>
              <a:t>) rate per kg is 1/4 of that in </a:t>
            </a:r>
            <a:r>
              <a:rPr lang="en-US" sz="1800" dirty="0" err="1" smtClean="0">
                <a:latin typeface="Arial"/>
                <a:cs typeface="Arial"/>
              </a:rPr>
              <a:t>Pb</a:t>
            </a:r>
            <a:r>
              <a:rPr lang="en-US" sz="1800" dirty="0" smtClean="0">
                <a:latin typeface="Arial"/>
                <a:cs typeface="Arial"/>
              </a:rPr>
              <a:t/>
            </a:r>
            <a:br>
              <a:rPr lang="en-US" sz="1800" dirty="0" smtClean="0">
                <a:latin typeface="Arial"/>
                <a:cs typeface="Arial"/>
              </a:rPr>
            </a:br>
            <a:endParaRPr lang="en-US" sz="1800" dirty="0">
              <a:latin typeface="Arial"/>
              <a:cs typeface="Arial"/>
            </a:endParaRPr>
          </a:p>
          <a:p>
            <a:pPr marL="292100" indent="-285750">
              <a:spcBef>
                <a:spcPts val="600"/>
              </a:spcBef>
              <a:spcAft>
                <a:spcPts val="600"/>
              </a:spcAft>
            </a:pPr>
            <a:r>
              <a:rPr lang="en-US" dirty="0" smtClean="0">
                <a:latin typeface="Arial"/>
                <a:cs typeface="Arial"/>
              </a:rPr>
              <a:t>Copper</a:t>
            </a:r>
          </a:p>
          <a:p>
            <a:pPr marL="692150" lvl="1">
              <a:spcBef>
                <a:spcPts val="600"/>
              </a:spcBef>
              <a:spcAft>
                <a:spcPts val="600"/>
              </a:spcAft>
              <a:buFontTx/>
              <a:buChar char="-"/>
            </a:pPr>
            <a:r>
              <a:rPr lang="en-US" sz="1800" dirty="0" smtClean="0">
                <a:latin typeface="Arial"/>
                <a:cs typeface="Arial"/>
              </a:rPr>
              <a:t>Can </a:t>
            </a:r>
            <a:r>
              <a:rPr lang="en-US" sz="1800" dirty="0">
                <a:latin typeface="Arial"/>
                <a:cs typeface="Arial"/>
              </a:rPr>
              <a:t>be very </a:t>
            </a:r>
            <a:r>
              <a:rPr lang="en-US" sz="1800" dirty="0" smtClean="0">
                <a:latin typeface="Arial"/>
                <a:cs typeface="Arial"/>
              </a:rPr>
              <a:t>clean</a:t>
            </a:r>
          </a:p>
          <a:p>
            <a:pPr marL="692150" lvl="1">
              <a:spcBef>
                <a:spcPts val="600"/>
              </a:spcBef>
              <a:spcAft>
                <a:spcPts val="600"/>
              </a:spcAft>
              <a:buFontTx/>
              <a:buChar char="-"/>
            </a:pPr>
            <a:r>
              <a:rPr lang="en-US" sz="1800" dirty="0" err="1" smtClean="0">
                <a:latin typeface="Arial"/>
                <a:cs typeface="Arial"/>
              </a:rPr>
              <a:t>Electrorefining</a:t>
            </a:r>
            <a:r>
              <a:rPr lang="en-US" sz="1800" dirty="0" smtClean="0">
                <a:latin typeface="Arial"/>
                <a:cs typeface="Arial"/>
              </a:rPr>
              <a:t> </a:t>
            </a:r>
            <a:r>
              <a:rPr lang="en-US" sz="1800" dirty="0">
                <a:latin typeface="Arial"/>
                <a:cs typeface="Arial"/>
              </a:rPr>
              <a:t>underground in extreme case</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17</a:t>
            </a:fld>
            <a:endParaRPr lang="en-US"/>
          </a:p>
        </p:txBody>
      </p:sp>
    </p:spTree>
    <p:extLst>
      <p:ext uri="{BB962C8B-B14F-4D97-AF65-F5344CB8AC3E}">
        <p14:creationId xmlns:p14="http://schemas.microsoft.com/office/powerpoint/2010/main" val="4586978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muon background</a:t>
            </a:r>
            <a:endParaRPr lang="en-US" dirty="0"/>
          </a:p>
        </p:txBody>
      </p:sp>
      <p:sp>
        <p:nvSpPr>
          <p:cNvPr id="3" name="Content Placeholder 2"/>
          <p:cNvSpPr>
            <a:spLocks noGrp="1"/>
          </p:cNvSpPr>
          <p:nvPr>
            <p:ph idx="1"/>
          </p:nvPr>
        </p:nvSpPr>
        <p:spPr/>
        <p:txBody>
          <a:bodyPr/>
          <a:lstStyle/>
          <a:p>
            <a:pPr marL="285750" indent="-285750">
              <a:spcBef>
                <a:spcPts val="0"/>
              </a:spcBef>
            </a:pPr>
            <a:r>
              <a:rPr lang="en-US" sz="2000" dirty="0" smtClean="0"/>
              <a:t>If you want to reduce the impact of cosmic ray muons should you add more shielding?</a:t>
            </a:r>
          </a:p>
          <a:p>
            <a:pPr marL="285750" indent="-285750">
              <a:spcBef>
                <a:spcPts val="0"/>
              </a:spcBef>
            </a:pPr>
            <a:endParaRPr lang="en-US" sz="2000" dirty="0"/>
          </a:p>
          <a:p>
            <a:pPr marL="285750" indent="-285750">
              <a:spcBef>
                <a:spcPts val="0"/>
              </a:spcBef>
            </a:pPr>
            <a:r>
              <a:rPr lang="en-US" sz="2000" dirty="0" smtClean="0"/>
              <a:t>What do we do?  We go underground (but that’s not practical for what we want to do)</a:t>
            </a:r>
            <a:endParaRPr lang="en-US" sz="2000" dirty="0"/>
          </a:p>
          <a:p>
            <a:pPr marL="512763" lvl="1" indent="-225425">
              <a:spcBef>
                <a:spcPts val="0"/>
              </a:spcBef>
              <a:buFontTx/>
              <a:buChar char="-"/>
            </a:pPr>
            <a:r>
              <a:rPr lang="en-US" dirty="0"/>
              <a:t>Reduced 5x in 50 m water equivalent at NASA </a:t>
            </a:r>
            <a:r>
              <a:rPr lang="en-US" dirty="0" err="1"/>
              <a:t>RCL</a:t>
            </a:r>
            <a:endParaRPr lang="en-US" dirty="0"/>
          </a:p>
          <a:p>
            <a:pPr marL="512763" lvl="1" indent="-225425">
              <a:spcBef>
                <a:spcPts val="0"/>
              </a:spcBef>
              <a:buFontTx/>
              <a:buChar char="-"/>
            </a:pPr>
            <a:r>
              <a:rPr lang="en-US" dirty="0"/>
              <a:t>1/1000 at 500 </a:t>
            </a:r>
            <a:r>
              <a:rPr lang="en-US" dirty="0" err="1"/>
              <a:t>mwe</a:t>
            </a:r>
            <a:r>
              <a:rPr lang="en-US" dirty="0"/>
              <a:t> (150 m rock)</a:t>
            </a:r>
          </a:p>
          <a:p>
            <a:pPr marL="512763" lvl="1" indent="-225425">
              <a:spcBef>
                <a:spcPts val="0"/>
              </a:spcBef>
              <a:buFontTx/>
              <a:buChar char="-"/>
            </a:pPr>
            <a:r>
              <a:rPr lang="en-US" dirty="0"/>
              <a:t>1/2x10</a:t>
            </a:r>
            <a:r>
              <a:rPr lang="en-US" baseline="30000" dirty="0"/>
              <a:t>6</a:t>
            </a:r>
            <a:r>
              <a:rPr lang="en-US" dirty="0"/>
              <a:t> at 1.4 km rock (Gran </a:t>
            </a:r>
            <a:r>
              <a:rPr lang="en-US" dirty="0" err="1"/>
              <a:t>Sasso</a:t>
            </a:r>
            <a:r>
              <a:rPr lang="en-US" dirty="0"/>
              <a:t>)</a:t>
            </a:r>
          </a:p>
          <a:p>
            <a:pPr marL="0" lvl="1" indent="0">
              <a:spcBef>
                <a:spcPts val="0"/>
              </a:spcBef>
              <a:buNone/>
            </a:pPr>
            <a:endParaRPr lang="en-US" dirty="0"/>
          </a:p>
          <a:p>
            <a:pPr marL="285750" indent="-285750">
              <a:spcBef>
                <a:spcPts val="0"/>
              </a:spcBef>
            </a:pPr>
            <a:r>
              <a:rPr lang="en-US" sz="2000" dirty="0"/>
              <a:t>Surround detector with anticoincidence mantle</a:t>
            </a:r>
          </a:p>
          <a:p>
            <a:endParaRPr lang="en-US" sz="28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18</a:t>
            </a:fld>
            <a:endParaRPr lang="en-US"/>
          </a:p>
        </p:txBody>
      </p:sp>
    </p:spTree>
    <p:extLst>
      <p:ext uri="{BB962C8B-B14F-4D97-AF65-F5344CB8AC3E}">
        <p14:creationId xmlns:p14="http://schemas.microsoft.com/office/powerpoint/2010/main" val="328060203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Compton imaging</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a:t>
            </a:fld>
            <a:endParaRPr lang="en-US"/>
          </a:p>
        </p:txBody>
      </p:sp>
      <p:pic>
        <p:nvPicPr>
          <p:cNvPr id="5" name="Picture 39" descr="CompDiagFinal"/>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90600" y="1371600"/>
            <a:ext cx="4392613" cy="2593975"/>
          </a:xfrm>
          <a:prstGeom prst="rect">
            <a:avLst/>
          </a:prstGeom>
          <a:noFill/>
          <a:ln w="9525">
            <a:noFill/>
            <a:miter lim="800000"/>
            <a:headEnd/>
            <a:tailEnd/>
          </a:ln>
        </p:spPr>
      </p:pic>
      <p:pic>
        <p:nvPicPr>
          <p:cNvPr id="6" name="Picture 8" descr="TMI35_CI"/>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85800" y="4495800"/>
            <a:ext cx="4713288" cy="1444625"/>
          </a:xfrm>
          <a:prstGeom prst="rect">
            <a:avLst/>
          </a:prstGeom>
          <a:noFill/>
          <a:ln w="9525">
            <a:noFill/>
            <a:miter lim="800000"/>
            <a:headEnd/>
            <a:tailEnd/>
          </a:ln>
        </p:spPr>
      </p:pic>
      <p:graphicFrame>
        <p:nvGraphicFramePr>
          <p:cNvPr id="7" name="Object 3"/>
          <p:cNvGraphicFramePr>
            <a:graphicFrameLocks noChangeAspect="1"/>
          </p:cNvGraphicFramePr>
          <p:nvPr>
            <p:extLst>
              <p:ext uri="{D42A27DB-BD31-4B8C-83A1-F6EECF244321}">
                <p14:modId xmlns:p14="http://schemas.microsoft.com/office/powerpoint/2010/main" val="4264563390"/>
              </p:ext>
            </p:extLst>
          </p:nvPr>
        </p:nvGraphicFramePr>
        <p:xfrm>
          <a:off x="6019800" y="2286000"/>
          <a:ext cx="2076450" cy="666750"/>
        </p:xfrm>
        <a:graphic>
          <a:graphicData uri="http://schemas.openxmlformats.org/presentationml/2006/ole">
            <mc:AlternateContent xmlns:mc="http://schemas.openxmlformats.org/markup-compatibility/2006">
              <mc:Choice xmlns:v="urn:schemas-microsoft-com:vml" Requires="v">
                <p:oleObj spid="_x0000_s31763" name="Equation" r:id="rId6" imgW="1371240" imgH="429480" progId="Equation.3">
                  <p:embed/>
                </p:oleObj>
              </mc:Choice>
              <mc:Fallback>
                <p:oleObj name="Equation" r:id="rId6" imgW="1371240" imgH="42948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2286000"/>
                        <a:ext cx="20764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5486400" y="4648200"/>
            <a:ext cx="3429000" cy="923330"/>
          </a:xfrm>
          <a:prstGeom prst="rect">
            <a:avLst/>
          </a:prstGeom>
        </p:spPr>
        <p:txBody>
          <a:bodyPr wrap="square">
            <a:spAutoFit/>
          </a:bodyPr>
          <a:lstStyle/>
          <a:p>
            <a:pPr eaLnBrk="0" hangingPunct="0"/>
            <a:r>
              <a:rPr lang="en-US" sz="1800" b="1" dirty="0" smtClean="0">
                <a:latin typeface="Arial"/>
                <a:ea typeface="Osaka" pitchFamily="-128" charset="-128"/>
                <a:cs typeface="Arial"/>
              </a:rPr>
              <a:t>Why might this method not be as effective for lower energy photons?</a:t>
            </a:r>
            <a:endParaRPr lang="en-US" sz="1800" b="1" dirty="0">
              <a:solidFill>
                <a:srgbClr val="24459C"/>
              </a:solidFill>
              <a:latin typeface="Arial"/>
              <a:ea typeface="Osaka" pitchFamily="-128" charset="-128"/>
              <a:cs typeface="Arial"/>
            </a:endParaRPr>
          </a:p>
        </p:txBody>
      </p:sp>
    </p:spTree>
    <p:extLst>
      <p:ext uri="{BB962C8B-B14F-4D97-AF65-F5344CB8AC3E}">
        <p14:creationId xmlns:p14="http://schemas.microsoft.com/office/powerpoint/2010/main" val="406640395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 visible and gamma-ray imaging…</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a:t>
            </a:fld>
            <a:endParaRPr lang="en-US"/>
          </a:p>
        </p:txBody>
      </p:sp>
      <p:pic>
        <p:nvPicPr>
          <p:cNvPr id="5" name="Picture 4"/>
          <p:cNvPicPr>
            <a:picLocks noChangeAspect="1"/>
          </p:cNvPicPr>
          <p:nvPr/>
        </p:nvPicPr>
        <p:blipFill>
          <a:blip r:embed="rId3" cstate="print"/>
          <a:stretch>
            <a:fillRect/>
          </a:stretch>
        </p:blipFill>
        <p:spPr>
          <a:xfrm>
            <a:off x="457200" y="1828800"/>
            <a:ext cx="8229600" cy="3929137"/>
          </a:xfrm>
          <a:prstGeom prst="rect">
            <a:avLst/>
          </a:prstGeom>
        </p:spPr>
      </p:pic>
      <p:sp>
        <p:nvSpPr>
          <p:cNvPr id="6" name="Rectangle 5"/>
          <p:cNvSpPr/>
          <p:nvPr/>
        </p:nvSpPr>
        <p:spPr>
          <a:xfrm>
            <a:off x="609600" y="1219200"/>
            <a:ext cx="4572000" cy="369332"/>
          </a:xfrm>
          <a:prstGeom prst="rect">
            <a:avLst/>
          </a:prstGeom>
        </p:spPr>
        <p:txBody>
          <a:bodyPr>
            <a:spAutoFit/>
          </a:bodyPr>
          <a:lstStyle/>
          <a:p>
            <a:r>
              <a:rPr lang="en-US" sz="1800" b="1" dirty="0">
                <a:latin typeface="Arial"/>
                <a:cs typeface="Arial"/>
              </a:rPr>
              <a:t>K. </a:t>
            </a:r>
            <a:r>
              <a:rPr lang="en-US" sz="1800" b="1" dirty="0" err="1">
                <a:latin typeface="Arial"/>
                <a:cs typeface="Arial"/>
              </a:rPr>
              <a:t>Ziock</a:t>
            </a:r>
            <a:r>
              <a:rPr lang="en-US" sz="1800" b="1" dirty="0">
                <a:latin typeface="Arial"/>
                <a:cs typeface="Arial"/>
              </a:rPr>
              <a:t>, </a:t>
            </a:r>
            <a:r>
              <a:rPr lang="en-US" sz="1800" b="1" i="1" dirty="0" smtClean="0">
                <a:latin typeface="Arial"/>
                <a:cs typeface="Arial"/>
              </a:rPr>
              <a:t>et al., </a:t>
            </a:r>
            <a:r>
              <a:rPr lang="en-US" sz="1800" b="1" dirty="0" smtClean="0">
                <a:latin typeface="Arial"/>
                <a:cs typeface="Arial"/>
              </a:rPr>
              <a:t>IEEE </a:t>
            </a:r>
            <a:r>
              <a:rPr lang="en-US" sz="1800" b="1" dirty="0">
                <a:latin typeface="Arial"/>
                <a:cs typeface="Arial"/>
              </a:rPr>
              <a:t>TNS 55, 3654 (2008)</a:t>
            </a:r>
          </a:p>
        </p:txBody>
      </p:sp>
    </p:spTree>
    <p:extLst>
      <p:ext uri="{BB962C8B-B14F-4D97-AF65-F5344CB8AC3E}">
        <p14:creationId xmlns:p14="http://schemas.microsoft.com/office/powerpoint/2010/main" val="362093371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Compton/coded aperture/hybrid imaging</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a:t>
            </a:fld>
            <a:endParaRPr lang="en-US"/>
          </a:p>
        </p:txBody>
      </p:sp>
      <p:pic>
        <p:nvPicPr>
          <p:cNvPr id="5" name="Picture 5"/>
          <p:cNvPicPr>
            <a:picLocks noChangeAspect="1" noChangeArrowheads="1"/>
          </p:cNvPicPr>
          <p:nvPr/>
        </p:nvPicPr>
        <p:blipFill>
          <a:blip r:embed="rId3" cstate="print"/>
          <a:srcRect/>
          <a:stretch>
            <a:fillRect/>
          </a:stretch>
        </p:blipFill>
        <p:spPr bwMode="auto">
          <a:xfrm>
            <a:off x="152400" y="1828800"/>
            <a:ext cx="8865435" cy="3581400"/>
          </a:xfrm>
          <a:prstGeom prst="rect">
            <a:avLst/>
          </a:prstGeom>
          <a:noFill/>
          <a:ln w="9525" algn="ctr">
            <a:noFill/>
            <a:miter lim="800000"/>
            <a:headEnd/>
            <a:tailEnd/>
          </a:ln>
        </p:spPr>
      </p:pic>
    </p:spTree>
    <p:extLst>
      <p:ext uri="{BB962C8B-B14F-4D97-AF65-F5344CB8AC3E}">
        <p14:creationId xmlns:p14="http://schemas.microsoft.com/office/powerpoint/2010/main" val="80063913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SORDS imaging system</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a:t>
            </a:fld>
            <a:endParaRPr lang="en-US"/>
          </a:p>
        </p:txBody>
      </p:sp>
      <p:pic>
        <p:nvPicPr>
          <p:cNvPr id="5" name="Picture 6"/>
          <p:cNvPicPr>
            <a:picLocks noChangeAspect="1" noChangeArrowheads="1"/>
          </p:cNvPicPr>
          <p:nvPr/>
        </p:nvPicPr>
        <p:blipFill>
          <a:blip r:embed="rId3" cstate="print"/>
          <a:srcRect/>
          <a:stretch>
            <a:fillRect/>
          </a:stretch>
        </p:blipFill>
        <p:spPr bwMode="auto">
          <a:xfrm>
            <a:off x="380999" y="1219200"/>
            <a:ext cx="8369669" cy="5029200"/>
          </a:xfrm>
          <a:prstGeom prst="rect">
            <a:avLst/>
          </a:prstGeom>
          <a:noFill/>
          <a:ln w="9525">
            <a:noFill/>
            <a:miter lim="800000"/>
            <a:headEnd/>
            <a:tailEnd/>
          </a:ln>
        </p:spPr>
      </p:pic>
    </p:spTree>
    <p:extLst>
      <p:ext uri="{BB962C8B-B14F-4D97-AF65-F5344CB8AC3E}">
        <p14:creationId xmlns:p14="http://schemas.microsoft.com/office/powerpoint/2010/main" val="28369154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both Compton and coded aperture information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5</a:t>
            </a:fld>
            <a:endParaRPr lang="en-US"/>
          </a:p>
        </p:txBody>
      </p:sp>
      <p:pic>
        <p:nvPicPr>
          <p:cNvPr id="6" name="Picture 5" descr="behind-cropped"/>
          <p:cNvPicPr>
            <a:picLocks noChangeAspect="1" noChangeArrowheads="1"/>
          </p:cNvPicPr>
          <p:nvPr/>
        </p:nvPicPr>
        <p:blipFill>
          <a:blip r:embed="rId3" cstate="print">
            <a:clrChange>
              <a:clrFrom>
                <a:srgbClr val="FFFFFF"/>
              </a:clrFrom>
              <a:clrTo>
                <a:srgbClr val="FFFFFF">
                  <a:alpha val="0"/>
                </a:srgbClr>
              </a:clrTo>
            </a:clrChange>
          </a:blip>
          <a:srcRect b="8171"/>
          <a:stretch>
            <a:fillRect/>
          </a:stretch>
        </p:blipFill>
        <p:spPr bwMode="auto">
          <a:xfrm>
            <a:off x="1219200" y="627063"/>
            <a:ext cx="7010400" cy="5565775"/>
          </a:xfrm>
          <a:prstGeom prst="rect">
            <a:avLst/>
          </a:prstGeom>
          <a:noFill/>
          <a:ln w="9525">
            <a:noFill/>
            <a:miter lim="800000"/>
            <a:headEnd/>
            <a:tailEnd/>
          </a:ln>
        </p:spPr>
      </p:pic>
      <p:sp>
        <p:nvSpPr>
          <p:cNvPr id="7" name="TextBox 6"/>
          <p:cNvSpPr txBox="1"/>
          <p:nvPr/>
        </p:nvSpPr>
        <p:spPr>
          <a:xfrm>
            <a:off x="4876800" y="4614863"/>
            <a:ext cx="2286000" cy="822325"/>
          </a:xfrm>
          <a:prstGeom prst="rect">
            <a:avLst/>
          </a:prstGeom>
          <a:noFill/>
        </p:spPr>
        <p:txBody>
          <a:bodyPr>
            <a:spAutoFit/>
          </a:bodyPr>
          <a:lstStyle/>
          <a:p>
            <a:pPr algn="ctr" eaLnBrk="0" hangingPunct="0">
              <a:lnSpc>
                <a:spcPct val="100000"/>
              </a:lnSpc>
              <a:spcBef>
                <a:spcPct val="0"/>
              </a:spcBef>
              <a:buFontTx/>
              <a:buNone/>
              <a:defRPr/>
            </a:pPr>
            <a:r>
              <a:rPr lang="en-US" sz="2400" b="0" dirty="0">
                <a:solidFill>
                  <a:srgbClr val="006600"/>
                </a:solidFill>
                <a:latin typeface="+mn-lt"/>
              </a:rPr>
              <a:t>“Active” mask (</a:t>
            </a:r>
            <a:r>
              <a:rPr lang="en-US" sz="2400" b="0" dirty="0" err="1">
                <a:solidFill>
                  <a:srgbClr val="006600"/>
                </a:solidFill>
                <a:latin typeface="+mn-lt"/>
              </a:rPr>
              <a:t>NaI</a:t>
            </a:r>
            <a:r>
              <a:rPr lang="en-US" sz="2400" b="0" dirty="0">
                <a:solidFill>
                  <a:srgbClr val="006600"/>
                </a:solidFill>
                <a:latin typeface="+mn-lt"/>
              </a:rPr>
              <a:t> tiles)</a:t>
            </a:r>
          </a:p>
        </p:txBody>
      </p:sp>
      <p:sp>
        <p:nvSpPr>
          <p:cNvPr id="8" name="TextBox 7"/>
          <p:cNvSpPr txBox="1"/>
          <p:nvPr/>
        </p:nvSpPr>
        <p:spPr>
          <a:xfrm>
            <a:off x="533400" y="1543050"/>
            <a:ext cx="3124200" cy="1187450"/>
          </a:xfrm>
          <a:prstGeom prst="rect">
            <a:avLst/>
          </a:prstGeom>
          <a:noFill/>
        </p:spPr>
        <p:txBody>
          <a:bodyPr>
            <a:spAutoFit/>
          </a:bodyPr>
          <a:lstStyle/>
          <a:p>
            <a:pPr algn="ctr" eaLnBrk="0" hangingPunct="0">
              <a:lnSpc>
                <a:spcPct val="100000"/>
              </a:lnSpc>
              <a:spcBef>
                <a:spcPct val="0"/>
              </a:spcBef>
              <a:buFontTx/>
              <a:buNone/>
              <a:defRPr/>
            </a:pPr>
            <a:r>
              <a:rPr lang="en-US" sz="2400" b="0" dirty="0">
                <a:solidFill>
                  <a:srgbClr val="006600"/>
                </a:solidFill>
                <a:latin typeface="+mn-lt"/>
              </a:rPr>
              <a:t>Position sensitive absorbing detectors (</a:t>
            </a:r>
            <a:r>
              <a:rPr lang="en-US" sz="2400" b="0" dirty="0" err="1">
                <a:solidFill>
                  <a:srgbClr val="006600"/>
                </a:solidFill>
                <a:latin typeface="+mn-lt"/>
              </a:rPr>
              <a:t>NaI</a:t>
            </a:r>
            <a:r>
              <a:rPr lang="en-US" sz="2400" b="0" dirty="0">
                <a:solidFill>
                  <a:srgbClr val="006600"/>
                </a:solidFill>
                <a:latin typeface="+mn-lt"/>
              </a:rPr>
              <a:t> bars)</a:t>
            </a:r>
          </a:p>
        </p:txBody>
      </p:sp>
      <p:cxnSp>
        <p:nvCxnSpPr>
          <p:cNvPr id="9" name="Straight Arrow Connector 8"/>
          <p:cNvCxnSpPr>
            <a:cxnSpLocks noChangeShapeType="1"/>
          </p:cNvCxnSpPr>
          <p:nvPr/>
        </p:nvCxnSpPr>
        <p:spPr bwMode="auto">
          <a:xfrm rot="10800000">
            <a:off x="5070475" y="3390900"/>
            <a:ext cx="1787525" cy="1066800"/>
          </a:xfrm>
          <a:prstGeom prst="straightConnector1">
            <a:avLst/>
          </a:prstGeom>
          <a:noFill/>
          <a:ln w="38100" algn="ctr">
            <a:solidFill>
              <a:srgbClr val="1865FF"/>
            </a:solidFill>
            <a:round/>
            <a:headEnd/>
            <a:tailEnd type="oval" w="med" len="med"/>
          </a:ln>
        </p:spPr>
      </p:cxnSp>
      <p:cxnSp>
        <p:nvCxnSpPr>
          <p:cNvPr id="10" name="Straight Arrow Connector 9"/>
          <p:cNvCxnSpPr>
            <a:cxnSpLocks noChangeShapeType="1"/>
          </p:cNvCxnSpPr>
          <p:nvPr/>
        </p:nvCxnSpPr>
        <p:spPr bwMode="auto">
          <a:xfrm rot="5400000" flipH="1" flipV="1">
            <a:off x="4764882" y="2897981"/>
            <a:ext cx="800100" cy="185737"/>
          </a:xfrm>
          <a:prstGeom prst="straightConnector1">
            <a:avLst/>
          </a:prstGeom>
          <a:noFill/>
          <a:ln w="38100" algn="ctr">
            <a:solidFill>
              <a:srgbClr val="1865FF"/>
            </a:solidFill>
            <a:round/>
            <a:headEnd/>
            <a:tailEnd type="arrow" w="med" len="med"/>
          </a:ln>
        </p:spPr>
      </p:cxnSp>
      <p:grpSp>
        <p:nvGrpSpPr>
          <p:cNvPr id="3" name="Group 23"/>
          <p:cNvGrpSpPr>
            <a:grpSpLocks/>
          </p:cNvGrpSpPr>
          <p:nvPr/>
        </p:nvGrpSpPr>
        <p:grpSpPr bwMode="auto">
          <a:xfrm>
            <a:off x="1828800" y="3124200"/>
            <a:ext cx="3241675" cy="2895600"/>
            <a:chOff x="1828800" y="3124199"/>
            <a:chExt cx="3241712" cy="2895600"/>
          </a:xfrm>
        </p:grpSpPr>
        <p:cxnSp>
          <p:nvCxnSpPr>
            <p:cNvPr id="12" name="Straight Arrow Connector 11"/>
            <p:cNvCxnSpPr>
              <a:cxnSpLocks noChangeShapeType="1"/>
            </p:cNvCxnSpPr>
            <p:nvPr/>
          </p:nvCxnSpPr>
          <p:spPr bwMode="auto">
            <a:xfrm rot="5400000" flipH="1" flipV="1">
              <a:off x="1028700" y="4381500"/>
              <a:ext cx="2362200" cy="762000"/>
            </a:xfrm>
            <a:prstGeom prst="straightConnector1">
              <a:avLst/>
            </a:prstGeom>
            <a:noFill/>
            <a:ln w="38100" algn="ctr">
              <a:solidFill>
                <a:srgbClr val="FF3300"/>
              </a:solidFill>
              <a:round/>
              <a:headEnd/>
              <a:tailEnd type="arrow" w="med" len="med"/>
            </a:ln>
          </p:spPr>
        </p:cxnSp>
        <p:cxnSp>
          <p:nvCxnSpPr>
            <p:cNvPr id="13" name="Straight Arrow Connector 19"/>
            <p:cNvCxnSpPr>
              <a:cxnSpLocks noChangeShapeType="1"/>
            </p:cNvCxnSpPr>
            <p:nvPr/>
          </p:nvCxnSpPr>
          <p:spPr bwMode="auto">
            <a:xfrm rot="16200000" flipV="1">
              <a:off x="3298862" y="4248149"/>
              <a:ext cx="2895600" cy="647700"/>
            </a:xfrm>
            <a:prstGeom prst="straightConnector1">
              <a:avLst/>
            </a:prstGeom>
            <a:noFill/>
            <a:ln w="38100" algn="ctr">
              <a:solidFill>
                <a:srgbClr val="FF3300"/>
              </a:solidFill>
              <a:round/>
              <a:headEnd/>
              <a:tailEnd type="arrow" w="med" len="med"/>
            </a:ln>
          </p:spPr>
        </p:cxnSp>
      </p:grpSp>
    </p:spTree>
    <p:extLst>
      <p:ext uri="{BB962C8B-B14F-4D97-AF65-F5344CB8AC3E}">
        <p14:creationId xmlns:p14="http://schemas.microsoft.com/office/powerpoint/2010/main" val="929205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2000"/>
                                        <p:tgtEl>
                                          <p:spTgt spid="9"/>
                                        </p:tgtEl>
                                      </p:cBhvr>
                                    </p:animEffect>
                                  </p:childTnLst>
                                </p:cTn>
                              </p:par>
                            </p:childTnLst>
                          </p:cTn>
                        </p:par>
                        <p:par>
                          <p:cTn id="13" fill="hold">
                            <p:stCondLst>
                              <p:cond delay="2000"/>
                            </p:stCondLst>
                            <p:childTnLst>
                              <p:par>
                                <p:cTn id="14" presetID="2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aperture and Compton arrays</a:t>
            </a:r>
            <a:endParaRPr lang="en-US" dirty="0"/>
          </a:p>
        </p:txBody>
      </p:sp>
      <p:pic>
        <p:nvPicPr>
          <p:cNvPr id="5" name="Picture 3" descr="DSC00662"/>
          <p:cNvPicPr>
            <a:picLocks noGrp="1" noChangeAspect="1" noChangeArrowheads="1"/>
          </p:cNvPicPr>
          <p:nvPr>
            <p:ph idx="1"/>
          </p:nvPr>
        </p:nvPicPr>
        <p:blipFill>
          <a:blip r:embed="rId3" cstate="print"/>
          <a:stretch>
            <a:fillRect/>
          </a:stretch>
        </p:blipFill>
        <p:spPr>
          <a:xfrm>
            <a:off x="1155700" y="1219200"/>
            <a:ext cx="6908800" cy="5181600"/>
          </a:xfrm>
          <a:prstGeom prst="rect">
            <a:avLst/>
          </a:prstGeom>
          <a:noFill/>
        </p:spPr>
      </p:pic>
      <p:sp>
        <p:nvSpPr>
          <p:cNvPr id="4" name="Slide Number Placeholder 3"/>
          <p:cNvSpPr>
            <a:spLocks noGrp="1"/>
          </p:cNvSpPr>
          <p:nvPr>
            <p:ph type="sldNum" sz="quarter" idx="10"/>
          </p:nvPr>
        </p:nvSpPr>
        <p:spPr/>
        <p:txBody>
          <a:bodyPr/>
          <a:lstStyle/>
          <a:p>
            <a:fld id="{4133C25E-CF4D-43E1-A3B1-84ABC395176C}" type="slidenum">
              <a:rPr lang="en-US" smtClean="0"/>
              <a:pPr/>
              <a:t>6</a:t>
            </a:fld>
            <a:endParaRPr lang="en-US"/>
          </a:p>
        </p:txBody>
      </p:sp>
    </p:spTree>
    <p:extLst>
      <p:ext uri="{BB962C8B-B14F-4D97-AF65-F5344CB8AC3E}">
        <p14:creationId xmlns:p14="http://schemas.microsoft.com/office/powerpoint/2010/main" val="319523522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Interior of the truck</a:t>
            </a:r>
            <a:endParaRPr lang="en-US" dirty="0"/>
          </a:p>
        </p:txBody>
      </p:sp>
      <p:pic>
        <p:nvPicPr>
          <p:cNvPr id="5" name="Picture 3" descr="DSC00848"/>
          <p:cNvPicPr>
            <a:picLocks noGrp="1" noChangeAspect="1" noChangeArrowheads="1"/>
          </p:cNvPicPr>
          <p:nvPr>
            <p:ph idx="1"/>
          </p:nvPr>
        </p:nvPicPr>
        <p:blipFill>
          <a:blip r:embed="rId3" cstate="print"/>
          <a:stretch>
            <a:fillRect/>
          </a:stretch>
        </p:blipFill>
        <p:spPr>
          <a:xfrm>
            <a:off x="1562100" y="1524000"/>
            <a:ext cx="6096000" cy="4572000"/>
          </a:xfrm>
          <a:prstGeom prst="rect">
            <a:avLst/>
          </a:prstGeom>
          <a:noFill/>
        </p:spPr>
      </p:pic>
      <p:sp>
        <p:nvSpPr>
          <p:cNvPr id="4" name="Slide Number Placeholder 3"/>
          <p:cNvSpPr>
            <a:spLocks noGrp="1"/>
          </p:cNvSpPr>
          <p:nvPr>
            <p:ph type="sldNum" sz="quarter" idx="10"/>
          </p:nvPr>
        </p:nvSpPr>
        <p:spPr/>
        <p:txBody>
          <a:bodyPr/>
          <a:lstStyle/>
          <a:p>
            <a:fld id="{4133C25E-CF4D-43E1-A3B1-84ABC395176C}" type="slidenum">
              <a:rPr lang="en-US" smtClean="0"/>
              <a:pPr/>
              <a:t>7</a:t>
            </a:fld>
            <a:endParaRPr lang="en-US"/>
          </a:p>
        </p:txBody>
      </p:sp>
    </p:spTree>
    <p:extLst>
      <p:ext uri="{BB962C8B-B14F-4D97-AF65-F5344CB8AC3E}">
        <p14:creationId xmlns:p14="http://schemas.microsoft.com/office/powerpoint/2010/main" val="113746504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Directional sensitivity based on multiple events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8</a:t>
            </a:fld>
            <a:endParaRPr lang="en-US"/>
          </a:p>
        </p:txBody>
      </p:sp>
      <p:sp>
        <p:nvSpPr>
          <p:cNvPr id="5" name="TextBox 4"/>
          <p:cNvSpPr txBox="1"/>
          <p:nvPr/>
        </p:nvSpPr>
        <p:spPr>
          <a:xfrm>
            <a:off x="381000" y="1295400"/>
            <a:ext cx="6196265" cy="923330"/>
          </a:xfrm>
          <a:prstGeom prst="rect">
            <a:avLst/>
          </a:prstGeom>
          <a:noFill/>
        </p:spPr>
        <p:txBody>
          <a:bodyPr wrap="none" rtlCol="0">
            <a:spAutoFit/>
          </a:bodyPr>
          <a:lstStyle/>
          <a:p>
            <a:r>
              <a:rPr lang="en-US" sz="1800" b="1" dirty="0">
                <a:latin typeface="Arial"/>
                <a:cs typeface="Arial"/>
              </a:rPr>
              <a:t>H. </a:t>
            </a:r>
            <a:r>
              <a:rPr lang="en-US" sz="1800" b="1" dirty="0" err="1">
                <a:latin typeface="Arial"/>
                <a:cs typeface="Arial"/>
              </a:rPr>
              <a:t>Yamanishi</a:t>
            </a:r>
            <a:r>
              <a:rPr lang="en-US" sz="1800" b="1" dirty="0">
                <a:latin typeface="Arial"/>
                <a:cs typeface="Arial"/>
              </a:rPr>
              <a:t>, NIM A 544, 643 (2005)</a:t>
            </a:r>
          </a:p>
          <a:p>
            <a:r>
              <a:rPr lang="en-US" sz="1800" b="1" dirty="0">
                <a:latin typeface="Arial"/>
                <a:cs typeface="Arial"/>
              </a:rPr>
              <a:t>- polyethylene block and 4 </a:t>
            </a:r>
            <a:r>
              <a:rPr lang="en-US" sz="1800" b="1" baseline="30000" dirty="0">
                <a:latin typeface="Arial"/>
                <a:cs typeface="Arial"/>
              </a:rPr>
              <a:t>3</a:t>
            </a:r>
            <a:r>
              <a:rPr lang="en-US" sz="1800" b="1" dirty="0">
                <a:latin typeface="Arial"/>
                <a:cs typeface="Arial"/>
              </a:rPr>
              <a:t>He tubes</a:t>
            </a:r>
          </a:p>
          <a:p>
            <a:r>
              <a:rPr lang="en-US" sz="1800" b="1" dirty="0">
                <a:latin typeface="Arial"/>
                <a:cs typeface="Arial"/>
              </a:rPr>
              <a:t>- minimize response difference between four </a:t>
            </a:r>
            <a:r>
              <a:rPr lang="en-US" sz="1800" b="1" baseline="30000" dirty="0">
                <a:latin typeface="Arial"/>
                <a:cs typeface="Arial"/>
              </a:rPr>
              <a:t>3</a:t>
            </a:r>
            <a:r>
              <a:rPr lang="en-US" sz="1800" b="1" dirty="0">
                <a:latin typeface="Arial"/>
                <a:cs typeface="Arial"/>
              </a:rPr>
              <a:t>He tubes</a:t>
            </a:r>
          </a:p>
        </p:txBody>
      </p:sp>
      <p:pic>
        <p:nvPicPr>
          <p:cNvPr id="6" name="Picture 5"/>
          <p:cNvPicPr>
            <a:picLocks noChangeAspect="1"/>
          </p:cNvPicPr>
          <p:nvPr/>
        </p:nvPicPr>
        <p:blipFill>
          <a:blip r:embed="rId3" cstate="print"/>
          <a:stretch>
            <a:fillRect/>
          </a:stretch>
        </p:blipFill>
        <p:spPr>
          <a:xfrm>
            <a:off x="990600" y="2286000"/>
            <a:ext cx="7391400" cy="3935575"/>
          </a:xfrm>
          <a:prstGeom prst="rect">
            <a:avLst/>
          </a:prstGeom>
        </p:spPr>
      </p:pic>
    </p:spTree>
    <p:extLst>
      <p:ext uri="{BB962C8B-B14F-4D97-AF65-F5344CB8AC3E}">
        <p14:creationId xmlns:p14="http://schemas.microsoft.com/office/powerpoint/2010/main" val="16056640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1421</Words>
  <Application>Microsoft Office PowerPoint</Application>
  <PresentationFormat>On-screen Show (4:3)</PresentationFormat>
  <Paragraphs>184</Paragraphs>
  <Slides>19</Slides>
  <Notes>19</Notes>
  <HiddenSlides>9</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0" baseType="lpstr">
      <vt:lpstr>Arial</vt:lpstr>
      <vt:lpstr>Calibri</vt:lpstr>
      <vt:lpstr>Courier New</vt:lpstr>
      <vt:lpstr>Geneva</vt:lpstr>
      <vt:lpstr>Lucida Grande</vt:lpstr>
      <vt:lpstr>Osaka</vt:lpstr>
      <vt:lpstr>Palatino</vt:lpstr>
      <vt:lpstr>Symbol</vt:lpstr>
      <vt:lpstr>ヒラギノ角ゴ Pro W3</vt:lpstr>
      <vt:lpstr>Office Theme</vt:lpstr>
      <vt:lpstr>Equation</vt:lpstr>
      <vt:lpstr>On-the-fly-reconstruction</vt:lpstr>
      <vt:lpstr>Compton imaging</vt:lpstr>
      <vt:lpstr>Combine visible and gamma-ray imaging…</vt:lpstr>
      <vt:lpstr>Compton/coded aperture/hybrid imaging</vt:lpstr>
      <vt:lpstr>SORDS imaging system</vt:lpstr>
      <vt:lpstr>Using both Compton and coded aperture information</vt:lpstr>
      <vt:lpstr>Coded aperture and Compton arrays</vt:lpstr>
      <vt:lpstr>Interior of the truck</vt:lpstr>
      <vt:lpstr>Directional sensitivity based on multiple events (1)</vt:lpstr>
      <vt:lpstr>Directional sensitivity based on multiple events (2)</vt:lpstr>
      <vt:lpstr>Neutron scatter camera (1)</vt:lpstr>
      <vt:lpstr>Neutron scatter camera (2)</vt:lpstr>
      <vt:lpstr>Neutron scatter camera (3)</vt:lpstr>
      <vt:lpstr>Neutron scatter camera (4)</vt:lpstr>
      <vt:lpstr>How can we improve HEU detection?</vt:lpstr>
      <vt:lpstr>Conclusions and recommendations from an earlier workshop (2000)</vt:lpstr>
      <vt:lpstr>Background is relatively unimportant</vt:lpstr>
      <vt:lpstr>Bulk shielding materials</vt:lpstr>
      <vt:lpstr>Avoiding muon background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2018-01-25T00:21:55Z</dcterms:modified>
</cp:coreProperties>
</file>